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84" r:id="rId2"/>
    <p:sldId id="273" r:id="rId3"/>
    <p:sldId id="258" r:id="rId4"/>
    <p:sldId id="283" r:id="rId5"/>
    <p:sldId id="257" r:id="rId6"/>
    <p:sldId id="286" r:id="rId7"/>
    <p:sldId id="287" r:id="rId8"/>
    <p:sldId id="288" r:id="rId9"/>
    <p:sldId id="275" r:id="rId10"/>
    <p:sldId id="289" r:id="rId11"/>
    <p:sldId id="277" r:id="rId12"/>
    <p:sldId id="280" r:id="rId13"/>
    <p:sldId id="279" r:id="rId14"/>
    <p:sldId id="291" r:id="rId15"/>
    <p:sldId id="295" r:id="rId16"/>
    <p:sldId id="292" r:id="rId17"/>
    <p:sldId id="293" r:id="rId18"/>
    <p:sldId id="259" r:id="rId19"/>
    <p:sldId id="268" r:id="rId20"/>
    <p:sldId id="261" r:id="rId21"/>
    <p:sldId id="281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7B"/>
    <a:srgbClr val="002570"/>
    <a:srgbClr val="5C0600"/>
    <a:srgbClr val="4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54"/>
    <p:restoredTop sz="50000" autoAdjust="0"/>
  </p:normalViewPr>
  <p:slideViewPr>
    <p:cSldViewPr snapToGrid="0" snapToObjects="1">
      <p:cViewPr varScale="1">
        <p:scale>
          <a:sx n="59" d="100"/>
          <a:sy n="59" d="100"/>
        </p:scale>
        <p:origin x="200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25355-92A4-C24F-BED6-B0054C9EF0D7}" type="datetimeFigureOut">
              <a:rPr lang="en-US" smtClean="0"/>
              <a:t>6/18/18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853EB-54E6-EE4E-BBB4-B9B971854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8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FE132-138F-40B4-B57B-D364A6284B0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FE132-138F-40B4-B57B-D364A6284B0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7D7B-1A11-9542-A186-474F593FADF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49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853EB-54E6-EE4E-BBB4-B9B971854E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FEEF-0AAB-1343-B763-574721A6D0D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24361-7B8F-FE4A-92BF-A64C8D52B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8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FEEF-0AAB-1343-B763-574721A6D0D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24361-7B8F-FE4A-92BF-A64C8D52B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89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FEEF-0AAB-1343-B763-574721A6D0D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24361-7B8F-FE4A-92BF-A64C8D52B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5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FEEF-0AAB-1343-B763-574721A6D0D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24361-7B8F-FE4A-92BF-A64C8D52B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30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FEEF-0AAB-1343-B763-574721A6D0D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24361-7B8F-FE4A-92BF-A64C8D52B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2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FEEF-0AAB-1343-B763-574721A6D0D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24361-7B8F-FE4A-92BF-A64C8D52B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4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FEEF-0AAB-1343-B763-574721A6D0D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24361-7B8F-FE4A-92BF-A64C8D52B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3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FEEF-0AAB-1343-B763-574721A6D0D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24361-7B8F-FE4A-92BF-A64C8D52B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2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FEEF-0AAB-1343-B763-574721A6D0D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24361-7B8F-FE4A-92BF-A64C8D52B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83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FEEF-0AAB-1343-B763-574721A6D0D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24361-7B8F-FE4A-92BF-A64C8D52B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8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FEEF-0AAB-1343-B763-574721A6D0D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24361-7B8F-FE4A-92BF-A64C8D52B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2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2FEEF-0AAB-1343-B763-574721A6D0DA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24361-7B8F-FE4A-92BF-A64C8D52B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5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CB67-3B8B-E24E-B758-59120AB0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52" y="27090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chemeClr val="tx2"/>
                </a:solidFill>
              </a:rPr>
              <a:t>Applications of Nuclear Physics</a:t>
            </a:r>
            <a:br>
              <a:rPr lang="en-US" sz="4900" b="1" dirty="0">
                <a:solidFill>
                  <a:schemeClr val="tx2"/>
                </a:solidFill>
              </a:rPr>
            </a:br>
            <a:r>
              <a:rPr lang="en-US" sz="4900" b="1" dirty="0">
                <a:solidFill>
                  <a:schemeClr val="tx2"/>
                </a:solidFill>
              </a:rPr>
              <a:t>to Nuclear Security </a:t>
            </a:r>
            <a:br>
              <a:rPr lang="en-US" sz="4900" b="1" dirty="0">
                <a:solidFill>
                  <a:schemeClr val="tx2"/>
                </a:solidFill>
              </a:rPr>
            </a:br>
            <a:r>
              <a:rPr lang="en-US" sz="4900" b="1" dirty="0">
                <a:solidFill>
                  <a:schemeClr val="tx2"/>
                </a:solidFill>
              </a:rPr>
              <a:t>and other Societal Problems</a:t>
            </a:r>
            <a:br>
              <a:rPr lang="en-US" b="1" dirty="0">
                <a:solidFill>
                  <a:srgbClr val="0070C0"/>
                </a:solidFill>
              </a:rPr>
            </a:br>
            <a:br>
              <a:rPr lang="en-US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Yale University, 18</a:t>
            </a:r>
            <a:r>
              <a:rPr lang="en-US" sz="3600" baseline="30000" dirty="0"/>
              <a:t>th</a:t>
            </a:r>
            <a:r>
              <a:rPr lang="en-US" sz="3600" dirty="0"/>
              <a:t> June 2018</a:t>
            </a:r>
          </a:p>
        </p:txBody>
      </p:sp>
    </p:spTree>
    <p:extLst>
      <p:ext uri="{BB962C8B-B14F-4D97-AF65-F5344CB8AC3E}">
        <p14:creationId xmlns:p14="http://schemas.microsoft.com/office/powerpoint/2010/main" val="1877589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-10_hayes-Applications.pdf">
            <a:extLst>
              <a:ext uri="{FF2B5EF4-FFF2-40B4-BE49-F238E27FC236}">
                <a16:creationId xmlns:a16="http://schemas.microsoft.com/office/drawing/2014/main" id="{79494338-3D75-7F4A-BA06-18F912CAB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56" y="1165097"/>
            <a:ext cx="4497298" cy="33729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3E3695-2BBC-6F49-9CFE-4E19DE58BB15}"/>
              </a:ext>
            </a:extLst>
          </p:cNvPr>
          <p:cNvSpPr/>
          <p:nvPr/>
        </p:nvSpPr>
        <p:spPr>
          <a:xfrm>
            <a:off x="228600" y="272544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A complementary faster scheme involves blocked fission fragments in the debris.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Blocked fission fragments are very sensitive to what was fissioning, </a:t>
            </a:r>
            <a:r>
              <a:rPr lang="en-US" sz="2000" b="1" baseline="30000" dirty="0">
                <a:solidFill>
                  <a:schemeClr val="tx2"/>
                </a:solidFill>
              </a:rPr>
              <a:t>235</a:t>
            </a:r>
            <a:r>
              <a:rPr lang="en-US" sz="2000" b="1" dirty="0">
                <a:solidFill>
                  <a:schemeClr val="tx2"/>
                </a:solidFill>
              </a:rPr>
              <a:t>U, </a:t>
            </a:r>
            <a:r>
              <a:rPr lang="en-US" sz="2000" b="1" baseline="30000" dirty="0">
                <a:solidFill>
                  <a:schemeClr val="tx2"/>
                </a:solidFill>
              </a:rPr>
              <a:t>239</a:t>
            </a:r>
            <a:r>
              <a:rPr lang="en-US" sz="2000" b="1" dirty="0">
                <a:solidFill>
                  <a:schemeClr val="tx2"/>
                </a:solidFill>
              </a:rPr>
              <a:t>Pu,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6D705-F639-ED48-BCD8-B7D8F75C7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92" y="4550679"/>
            <a:ext cx="7348957" cy="1946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1170-F4BB-4C4F-A40A-D794F93AF2EC}"/>
              </a:ext>
            </a:extLst>
          </p:cNvPr>
          <p:cNvSpPr txBox="1"/>
          <p:nvPr/>
        </p:nvSpPr>
        <p:spPr>
          <a:xfrm>
            <a:off x="-169340" y="6160697"/>
            <a:ext cx="92100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4F0000"/>
                </a:solidFill>
              </a:rPr>
              <a:t>      </a:t>
            </a:r>
            <a:r>
              <a:rPr lang="en-US" sz="2200" b="1" dirty="0">
                <a:solidFill>
                  <a:srgbClr val="5C0600"/>
                </a:solidFill>
              </a:rPr>
              <a:t>Volatile fission fragments could be collected rapidly by flying to the plume.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A7F69-4FED-DC43-B7C4-6E0A8E3D2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85116"/>
            <a:ext cx="2889465" cy="1574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C226E0-7B46-354F-B9A8-CFC9506EA633}"/>
              </a:ext>
            </a:extLst>
          </p:cNvPr>
          <p:cNvSpPr/>
          <p:nvPr/>
        </p:nvSpPr>
        <p:spPr>
          <a:xfrm>
            <a:off x="228600" y="3256370"/>
            <a:ext cx="332151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34000">
                <a:srgbClr val="FFFF00">
                  <a:tint val="44500"/>
                  <a:satMod val="160000"/>
                  <a:lumMod val="51000"/>
                  <a:lumOff val="49000"/>
                  <a:alpha val="75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r>
              <a:rPr lang="en-US" b="1" dirty="0"/>
              <a:t> R-values are just fission fragment yield expressed as a ratios to </a:t>
            </a:r>
            <a:r>
              <a:rPr lang="en-US" b="1" baseline="30000" dirty="0"/>
              <a:t>99</a:t>
            </a:r>
            <a:r>
              <a:rPr lang="en-US" b="1" dirty="0"/>
              <a:t>Mo – used to get rid of systematic errors.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ED1198-13B9-BE44-9F5A-060EB1612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938" y="3492385"/>
            <a:ext cx="3195889" cy="78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41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-12_hayes-Applicati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580245"/>
            <a:ext cx="4241799" cy="3277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2583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</a:rPr>
              <a:t>#1 Nuclear Forensic Question: Do they have another one?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5" name="Picture 4" descr="Fig-11_hayes-Applicati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1" y="833582"/>
            <a:ext cx="4064000" cy="3140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1" y="1435100"/>
            <a:ext cx="4732420" cy="3785652"/>
          </a:xfrm>
          <a:prstGeom prst="rect">
            <a:avLst/>
          </a:prstGeom>
          <a:solidFill>
            <a:srgbClr val="FFFFFF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On a short timescale need to know:</a:t>
            </a:r>
          </a:p>
          <a:p>
            <a:endParaRPr lang="en-US" sz="2000" b="1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Was it a uranium or plutonium device?</a:t>
            </a:r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Was it a Boosted thermonuclear device, i.e., were there 14 MeV fusion neutrons involved? </a:t>
            </a:r>
          </a:p>
          <a:p>
            <a:pPr lvl="1"/>
            <a:r>
              <a:rPr lang="en-US" sz="2000" b="1" dirty="0"/>
              <a:t>=&gt; Would suggest State aided.</a:t>
            </a:r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From a measure of the R-value of </a:t>
            </a:r>
            <a:r>
              <a:rPr lang="en-US" sz="2000" b="1" baseline="30000" dirty="0"/>
              <a:t>136</a:t>
            </a:r>
            <a:r>
              <a:rPr lang="en-US" sz="2000" b="1" dirty="0"/>
              <a:t>Cs, the key first order questions could be answered on a 1-2 day time scale.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247C9-9CBA-2649-8BE1-3A500415A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49" y="5771339"/>
            <a:ext cx="3096461" cy="76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50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0668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9730" y="164314"/>
            <a:ext cx="8664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0"/>
                </a:solidFill>
                <a:latin typeface="+mj-lt"/>
              </a:rPr>
              <a:t>Remote Monitoring of Fuel Reprocessing</a:t>
            </a:r>
            <a:r>
              <a:rPr lang="en-US" sz="2400" b="1" dirty="0">
                <a:solidFill>
                  <a:srgbClr val="000090"/>
                </a:solidFill>
                <a:latin typeface="+mj-lt"/>
              </a:rPr>
              <a:t> Activities and the Illicit Production of Plutonium</a:t>
            </a:r>
          </a:p>
          <a:p>
            <a:r>
              <a:rPr lang="en-US" sz="2400" b="1" dirty="0">
                <a:solidFill>
                  <a:srgbClr val="000090"/>
                </a:solidFill>
                <a:latin typeface="+mj-lt"/>
              </a:rPr>
              <a:t>-  Possible by Detecting the Fission Gases released</a:t>
            </a:r>
          </a:p>
        </p:txBody>
      </p:sp>
      <p:sp>
        <p:nvSpPr>
          <p:cNvPr id="6" name="Rectangle 5"/>
          <p:cNvSpPr/>
          <p:nvPr/>
        </p:nvSpPr>
        <p:spPr>
          <a:xfrm>
            <a:off x="4597400" y="1466910"/>
            <a:ext cx="4546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60000"/>
              </a:spcBef>
              <a:spcAft>
                <a:spcPts val="2400"/>
              </a:spcAft>
              <a:buClr>
                <a:srgbClr val="FF0000"/>
              </a:buClr>
              <a:buSzPct val="150000"/>
              <a:buFontTx/>
              <a:buChar char="•"/>
              <a:defRPr/>
            </a:pPr>
            <a:r>
              <a:rPr lang="en-US" sz="2000" b="1" kern="0" dirty="0">
                <a:cs typeface="ＭＳ Ｐゴシック" pitchFamily="-97" charset="-128"/>
              </a:rPr>
              <a:t>A number of fission products (</a:t>
            </a:r>
            <a:r>
              <a:rPr lang="en-US" sz="2000" b="1" kern="0" dirty="0" err="1">
                <a:cs typeface="ＭＳ Ｐゴシック" pitchFamily="-97" charset="-128"/>
              </a:rPr>
              <a:t>Xe</a:t>
            </a:r>
            <a:r>
              <a:rPr lang="en-US" sz="2000" b="1" kern="0" dirty="0">
                <a:cs typeface="ＭＳ Ｐゴシック" pitchFamily="-97" charset="-128"/>
              </a:rPr>
              <a:t>, Kr, Cs, Ru, I ..) are released into the atmosphere during fuel reprocessing.</a:t>
            </a:r>
          </a:p>
          <a:p>
            <a:pPr marL="228600" lvl="0" indent="-228600">
              <a:spcBef>
                <a:spcPct val="60000"/>
              </a:spcBef>
              <a:spcAft>
                <a:spcPts val="2400"/>
              </a:spcAft>
              <a:buClr>
                <a:srgbClr val="FF0000"/>
              </a:buClr>
              <a:buSzPct val="150000"/>
              <a:buFontTx/>
              <a:buChar char="•"/>
              <a:defRPr/>
            </a:pPr>
            <a:r>
              <a:rPr lang="en-US" sz="2000" b="1" kern="0" dirty="0">
                <a:cs typeface="ＭＳ Ｐゴシック" pitchFamily="-97" charset="-128"/>
              </a:rPr>
              <a:t>These products are indicators of reactor operations/design, and of the </a:t>
            </a:r>
            <a:r>
              <a:rPr lang="en-US" sz="2000" b="1" kern="0" dirty="0" err="1">
                <a:cs typeface="ＭＳ Ｐゴシック" pitchFamily="-97" charset="-128"/>
              </a:rPr>
              <a:t>isotopics</a:t>
            </a:r>
            <a:r>
              <a:rPr lang="en-US" sz="2000" b="1" kern="0" dirty="0">
                <a:cs typeface="ＭＳ Ｐゴシック" pitchFamily="-97" charset="-128"/>
              </a:rPr>
              <a:t> of the fuel being reprocessed</a:t>
            </a:r>
          </a:p>
          <a:p>
            <a:pPr marL="228600" lvl="0" indent="-228600">
              <a:spcBef>
                <a:spcPct val="60000"/>
              </a:spcBef>
              <a:spcAft>
                <a:spcPts val="2400"/>
              </a:spcAft>
              <a:buClr>
                <a:srgbClr val="FF0000"/>
              </a:buClr>
              <a:buSzPct val="150000"/>
              <a:buFontTx/>
              <a:buChar char="•"/>
              <a:defRPr/>
            </a:pPr>
            <a:r>
              <a:rPr lang="en-US" sz="2000" b="1" kern="0" dirty="0">
                <a:cs typeface="ＭＳ Ｐゴシック" pitchFamily="-97" charset="-128"/>
              </a:rPr>
              <a:t> Even for very high neutron fluxes, the irradiation time needed for weapons Pu production is &gt;100 hours.</a:t>
            </a:r>
          </a:p>
          <a:p>
            <a:pPr marL="228600" lvl="0" indent="-228600">
              <a:spcBef>
                <a:spcPct val="60000"/>
              </a:spcBef>
              <a:spcAft>
                <a:spcPts val="2400"/>
              </a:spcAft>
              <a:buClr>
                <a:srgbClr val="FF0000"/>
              </a:buClr>
              <a:buSzPct val="150000"/>
              <a:buFontTx/>
              <a:buChar char="•"/>
              <a:defRPr/>
            </a:pPr>
            <a:r>
              <a:rPr lang="en-US" sz="2000" b="1" kern="0" dirty="0">
                <a:cs typeface="ＭＳ Ｐゴシック" pitchFamily="-97" charset="-128"/>
              </a:rPr>
              <a:t>The ratio of the unstable gaseous fission isotopes depends on the total time involved in the fuel irradiation.</a:t>
            </a:r>
          </a:p>
        </p:txBody>
      </p:sp>
      <p:pic>
        <p:nvPicPr>
          <p:cNvPr id="7" name="Picture 6" descr="239-240P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00288"/>
            <a:ext cx="4561403" cy="346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356386"/>
              </p:ext>
            </p:extLst>
          </p:nvPr>
        </p:nvGraphicFramePr>
        <p:xfrm>
          <a:off x="479731" y="5260978"/>
          <a:ext cx="3208337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" name="Equation" r:id="rId5" imgW="1612900" imgH="381000" progId="Equation.3">
                  <p:embed/>
                </p:oleObj>
              </mc:Choice>
              <mc:Fallback>
                <p:oleObj name="Equation" r:id="rId5" imgW="16129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731" y="5260978"/>
                        <a:ext cx="3208337" cy="758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DF9081-FFB0-9347-874D-B0E1BC25EA3F}"/>
              </a:ext>
            </a:extLst>
          </p:cNvPr>
          <p:cNvSpPr txBox="1"/>
          <p:nvPr/>
        </p:nvSpPr>
        <p:spPr>
          <a:xfrm>
            <a:off x="0" y="6224337"/>
            <a:ext cx="4426853" cy="369332"/>
          </a:xfrm>
          <a:prstGeom prst="rect">
            <a:avLst/>
          </a:prstGeom>
          <a:gradFill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</a:gradFill>
        </p:spPr>
        <p:txBody>
          <a:bodyPr wrap="none" rtlCol="0">
            <a:spAutoFit/>
          </a:bodyPr>
          <a:lstStyle/>
          <a:p>
            <a:r>
              <a:rPr lang="en-US" b="1" dirty="0"/>
              <a:t>Weapons Pu has a </a:t>
            </a:r>
            <a:r>
              <a:rPr lang="en-US" b="1" baseline="30000" dirty="0"/>
              <a:t>240</a:t>
            </a:r>
            <a:r>
              <a:rPr lang="en-US" b="1" dirty="0"/>
              <a:t>Pu/</a:t>
            </a:r>
            <a:r>
              <a:rPr lang="en-US" b="1" baseline="30000" dirty="0"/>
              <a:t>239</a:t>
            </a:r>
            <a:r>
              <a:rPr lang="en-US" b="1" dirty="0"/>
              <a:t>Pu ratio of ~ 0.06</a:t>
            </a:r>
          </a:p>
        </p:txBody>
      </p:sp>
    </p:spTree>
    <p:extLst>
      <p:ext uri="{BB962C8B-B14F-4D97-AF65-F5344CB8AC3E}">
        <p14:creationId xmlns:p14="http://schemas.microsoft.com/office/powerpoint/2010/main" val="798256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135-131mX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41" y="1954644"/>
            <a:ext cx="4176059" cy="3226955"/>
          </a:xfrm>
          <a:prstGeom prst="rect">
            <a:avLst/>
          </a:prstGeom>
        </p:spPr>
      </p:pic>
      <p:pic>
        <p:nvPicPr>
          <p:cNvPr id="24" name="Picture 23" descr="131mXe.rati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980044"/>
            <a:ext cx="3924300" cy="3032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332" y="5181600"/>
            <a:ext cx="81274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err="1">
                <a:latin typeface="+mn-lt"/>
              </a:rPr>
              <a:t>T</a:t>
            </a:r>
            <a:r>
              <a:rPr lang="en-US" sz="2000" b="1" baseline="-25000" dirty="0" err="1">
                <a:latin typeface="+mn-lt"/>
              </a:rPr>
              <a:t>irrad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Medical Isotopes(4x10</a:t>
            </a:r>
            <a:r>
              <a:rPr lang="en-US" sz="2000" baseline="30000" dirty="0">
                <a:latin typeface="+mn-lt"/>
              </a:rPr>
              <a:t>4 </a:t>
            </a:r>
            <a:r>
              <a:rPr lang="en-US" sz="2000" dirty="0">
                <a:latin typeface="+mn-lt"/>
              </a:rPr>
              <a:t>n/cm</a:t>
            </a:r>
            <a:r>
              <a:rPr lang="en-US" baseline="30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/sec) &lt; 100 hours</a:t>
            </a:r>
          </a:p>
          <a:p>
            <a:pPr>
              <a:spcAft>
                <a:spcPts val="600"/>
              </a:spcAft>
            </a:pPr>
            <a:r>
              <a:rPr lang="en-US" sz="2000" b="1" dirty="0" err="1">
                <a:latin typeface="+mn-lt"/>
              </a:rPr>
              <a:t>T</a:t>
            </a:r>
            <a:r>
              <a:rPr lang="en-US" sz="2000" b="1" baseline="-25000" dirty="0" err="1">
                <a:latin typeface="+mn-lt"/>
              </a:rPr>
              <a:t>irrad</a:t>
            </a:r>
            <a:r>
              <a:rPr lang="en-US" sz="2000" dirty="0">
                <a:latin typeface="+mn-lt"/>
              </a:rPr>
              <a:t> Weapons fuel if exposed to the full flux (4x10</a:t>
            </a:r>
            <a:r>
              <a:rPr lang="en-US" sz="2000" baseline="30000" dirty="0">
                <a:latin typeface="+mn-lt"/>
              </a:rPr>
              <a:t>14 </a:t>
            </a:r>
            <a:r>
              <a:rPr lang="en-US" sz="2000" dirty="0">
                <a:latin typeface="+mn-lt"/>
              </a:rPr>
              <a:t>n/cm</a:t>
            </a:r>
            <a:r>
              <a:rPr lang="en-US" baseline="30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/sec) = 350 hours</a:t>
            </a:r>
          </a:p>
          <a:p>
            <a:pPr>
              <a:spcAft>
                <a:spcPts val="600"/>
              </a:spcAft>
            </a:pPr>
            <a:r>
              <a:rPr lang="en-US" sz="2000" b="1" dirty="0" err="1">
                <a:latin typeface="+mn-lt"/>
              </a:rPr>
              <a:t>T</a:t>
            </a:r>
            <a:r>
              <a:rPr lang="en-US" sz="2000" b="1" baseline="-25000" dirty="0" err="1">
                <a:latin typeface="+mn-lt"/>
              </a:rPr>
              <a:t>irrad</a:t>
            </a:r>
            <a:r>
              <a:rPr lang="en-US" sz="2000" dirty="0">
                <a:latin typeface="+mn-lt"/>
              </a:rPr>
              <a:t> weapons fuel if in blanket (~2x10</a:t>
            </a:r>
            <a:r>
              <a:rPr lang="en-US" sz="2000" baseline="30000" dirty="0">
                <a:latin typeface="+mn-lt"/>
              </a:rPr>
              <a:t>14 </a:t>
            </a:r>
            <a:r>
              <a:rPr lang="en-US" sz="2000" dirty="0">
                <a:latin typeface="+mn-lt"/>
              </a:rPr>
              <a:t>n/cm2/sec) = 700 hours</a:t>
            </a:r>
            <a:endParaRPr lang="en-US" sz="2000" baseline="30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741" y="1026071"/>
            <a:ext cx="8969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+mn-lt"/>
              </a:rPr>
              <a:t>RadioXenon</a:t>
            </a:r>
            <a:r>
              <a:rPr lang="en-US" b="1" dirty="0">
                <a:latin typeface="+mn-lt"/>
              </a:rPr>
              <a:t> isotope ratios emitted from a reprocessing facility are significantly altered for any Pu production scenario.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+mn-lt"/>
              </a:rPr>
              <a:t>Simultaneous reprocessing of medical isotopes and weapons </a:t>
            </a:r>
            <a:r>
              <a:rPr lang="en-US" sz="1800" b="1" dirty="0">
                <a:latin typeface="+mn-lt"/>
              </a:rPr>
              <a:t>fuel </a:t>
            </a:r>
            <a:r>
              <a:rPr lang="en-US" b="1" dirty="0"/>
              <a:t>would be</a:t>
            </a:r>
            <a:r>
              <a:rPr lang="en-US" sz="1800" b="1" dirty="0">
                <a:latin typeface="+mn-lt"/>
              </a:rPr>
              <a:t> clearly detectable.</a:t>
            </a:r>
            <a:endParaRPr lang="en-US" sz="1800" dirty="0">
              <a:latin typeface="+mn-lt"/>
            </a:endParaRPr>
          </a:p>
          <a:p>
            <a:endParaRPr lang="en-US" sz="24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741" y="0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90"/>
                </a:solidFill>
                <a:latin typeface="+mn-lt"/>
                <a:cs typeface="ＭＳ Ｐゴシック" pitchFamily="-97" charset="-128"/>
              </a:rPr>
              <a:t>Example: Detection of Illicit  Pu Production at a </a:t>
            </a:r>
          </a:p>
          <a:p>
            <a:pPr algn="ctr"/>
            <a:r>
              <a:rPr lang="en-US" sz="2800" b="1" dirty="0">
                <a:solidFill>
                  <a:srgbClr val="000090"/>
                </a:solidFill>
                <a:latin typeface="+mn-lt"/>
                <a:cs typeface="ＭＳ Ｐゴシック" pitchFamily="-97" charset="-128"/>
              </a:rPr>
              <a:t>Medical Isotope Facility</a:t>
            </a:r>
          </a:p>
        </p:txBody>
      </p:sp>
    </p:spTree>
    <p:extLst>
      <p:ext uri="{BB962C8B-B14F-4D97-AF65-F5344CB8AC3E}">
        <p14:creationId xmlns:p14="http://schemas.microsoft.com/office/powerpoint/2010/main" val="2258811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8655"/>
            <a:ext cx="9144000" cy="994172"/>
          </a:xfrm>
        </p:spPr>
        <p:txBody>
          <a:bodyPr>
            <a:noAutofit/>
          </a:bodyPr>
          <a:lstStyle/>
          <a:p>
            <a:r>
              <a:rPr lang="en-US" sz="2400" b="1" u="sng" dirty="0">
                <a:solidFill>
                  <a:srgbClr val="002570"/>
                </a:solidFill>
                <a:latin typeface="Arial" charset="0"/>
                <a:ea typeface="Arial" charset="0"/>
                <a:cs typeface="Arial" charset="0"/>
              </a:rPr>
              <a:t>The National Ignition Facility</a:t>
            </a:r>
            <a:r>
              <a:rPr lang="en-US" sz="2400" b="1" dirty="0">
                <a:solidFill>
                  <a:srgbClr val="002570"/>
                </a:solidFill>
                <a:latin typeface="Arial" charset="0"/>
                <a:ea typeface="Arial" charset="0"/>
                <a:cs typeface="Arial" charset="0"/>
              </a:rPr>
              <a:t> aims to achieve Fusion Ignition through indirect drive of inertial confinement capsules.</a:t>
            </a:r>
            <a:br>
              <a:rPr lang="en-US" sz="2400" b="1" dirty="0">
                <a:solidFill>
                  <a:srgbClr val="00257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rgbClr val="002570"/>
                </a:solidFill>
                <a:latin typeface="Arial" charset="0"/>
                <a:ea typeface="Arial" charset="0"/>
                <a:cs typeface="Arial" charset="0"/>
              </a:rPr>
              <a:t>Many Stockpile Issues are also addressed at NIF. </a:t>
            </a:r>
            <a:b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387" y="2369768"/>
            <a:ext cx="4519301" cy="3016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3423" y="1641393"/>
            <a:ext cx="5190564" cy="42044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A capsule of DT gas, surrounded by a layer of DT ice and a CH ablator, is placed inside a Au hohlraum</a:t>
            </a:r>
          </a:p>
          <a:p>
            <a:pPr marL="214313" indent="-214313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endParaRPr lang="en-US" sz="1500" b="1" dirty="0"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192 laser beams create an x-ray bath inside the hohlraum</a:t>
            </a:r>
          </a:p>
          <a:p>
            <a:pPr marL="214313" indent="-214313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endParaRPr lang="en-US" sz="1500" b="1" dirty="0"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The laser pulse shape depends on the design, with highest current yields from ‘High Foot’ pulses</a:t>
            </a:r>
          </a:p>
          <a:p>
            <a:pPr marL="214313" indent="-214313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endParaRPr lang="en-US" sz="1500" b="1" dirty="0"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The x-rays ablate off the outer layer of the capsule</a:t>
            </a:r>
          </a:p>
          <a:p>
            <a:pPr marL="214313" indent="-214313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endParaRPr lang="en-US" sz="1500" b="1" dirty="0"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lnSpc>
                <a:spcPct val="150000"/>
              </a:lnSpc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The capsule implodes and the central DT gas burns </a:t>
            </a:r>
          </a:p>
        </p:txBody>
      </p:sp>
    </p:spTree>
    <p:extLst>
      <p:ext uri="{BB962C8B-B14F-4D97-AF65-F5344CB8AC3E}">
        <p14:creationId xmlns:p14="http://schemas.microsoft.com/office/powerpoint/2010/main" val="1956828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99C4-6A85-A54C-84C0-ED48E6E7C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460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87B"/>
                </a:solidFill>
              </a:rPr>
              <a:t>The Burn Rate is determined by the velocity-averaged cross-section and the ion densities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853362-8A8F-D741-8DE2-AD4B2774B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069" y="3293449"/>
            <a:ext cx="4476918" cy="3325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3BF3A5-152E-7449-85F0-66F4EA43F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994" y="1461096"/>
            <a:ext cx="1714500" cy="46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18F3C5-229B-4644-96D2-154C3AFD2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181" y="2324961"/>
            <a:ext cx="2336800" cy="35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25A7FD-800A-DB42-80CD-06CD40733D7C}"/>
              </a:ext>
            </a:extLst>
          </p:cNvPr>
          <p:cNvSpPr txBox="1"/>
          <p:nvPr/>
        </p:nvSpPr>
        <p:spPr>
          <a:xfrm>
            <a:off x="175169" y="2003092"/>
            <a:ext cx="805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pp chain in the Sun is not practical because the first reaction involves the weak interact and is very slow</a:t>
            </a:r>
            <a:r>
              <a:rPr lang="en-US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06A1C-F960-8B43-ADC5-0923006C12E5}"/>
              </a:ext>
            </a:extLst>
          </p:cNvPr>
          <p:cNvSpPr txBox="1"/>
          <p:nvPr/>
        </p:nvSpPr>
        <p:spPr>
          <a:xfrm>
            <a:off x="175169" y="2775080"/>
            <a:ext cx="8716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Coulomb barrier dedicates that reactions involving D or T are the only practical fuels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B4018-C36E-3A4E-A5B7-5B20CD396F95}"/>
              </a:ext>
            </a:extLst>
          </p:cNvPr>
          <p:cNvSpPr txBox="1"/>
          <p:nvPr/>
        </p:nvSpPr>
        <p:spPr>
          <a:xfrm>
            <a:off x="5172987" y="3611956"/>
            <a:ext cx="33435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By far the largest reaction rate is:</a:t>
            </a:r>
          </a:p>
          <a:p>
            <a:endParaRPr lang="en-US" b="1" dirty="0"/>
          </a:p>
          <a:p>
            <a:r>
              <a:rPr lang="en-US" b="1" dirty="0"/>
              <a:t>         D+T </a:t>
            </a:r>
            <a:r>
              <a:rPr lang="en-US" b="1" dirty="0">
                <a:sym typeface="Wingdings" pitchFamily="2" charset="2"/>
              </a:rPr>
              <a:t> n + </a:t>
            </a:r>
            <a:r>
              <a:rPr lang="en-US" b="1" dirty="0">
                <a:latin typeface="Symbol" pitchFamily="2" charset="2"/>
                <a:sym typeface="Wingdings" pitchFamily="2" charset="2"/>
              </a:rPr>
              <a:t>a</a:t>
            </a:r>
            <a:endParaRPr lang="en-US" b="1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37946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8600"/>
            <a:ext cx="3004377" cy="328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683" y="189593"/>
            <a:ext cx="6355940" cy="994172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The Capsule Involves Three Layers: DT Gas, DT Ice, and a Plastic Ablator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6075" y="2088600"/>
            <a:ext cx="6143625" cy="34163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The burn takes place in the inner DT gas layer.</a:t>
            </a:r>
          </a:p>
          <a:p>
            <a:pPr marL="257175" indent="-257175">
              <a:buClr>
                <a:srgbClr val="C00000"/>
              </a:buClr>
              <a:buSzPct val="150000"/>
              <a:buFont typeface="Arial" charset="0"/>
              <a:buChar char="•"/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If ignition were achieved, the burn would propagate into the DT ice, and the yield would increase 100 fold.</a:t>
            </a:r>
          </a:p>
          <a:p>
            <a:pPr marL="257175" indent="-257175">
              <a:buClr>
                <a:srgbClr val="C00000"/>
              </a:buClr>
              <a:buSzPct val="150000"/>
              <a:buFont typeface="Arial" charset="0"/>
              <a:buChar char="•"/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But to-date the DT ice layer remains cold (~0.2 keV).</a:t>
            </a:r>
          </a:p>
          <a:p>
            <a:pPr marL="257175" indent="-257175">
              <a:buClr>
                <a:srgbClr val="C00000"/>
              </a:buClr>
              <a:buSzPct val="150000"/>
              <a:buFont typeface="Arial" charset="0"/>
              <a:buChar char="•"/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The cold DT fuel is also quite dense (~5x10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25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cm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-3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marL="257175" indent="-257175">
              <a:buClr>
                <a:srgbClr val="C00000"/>
              </a:buClr>
              <a:buSzPct val="150000"/>
              <a:buFont typeface="Arial" charset="0"/>
              <a:buChar char="•"/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Clr>
                <a:srgbClr val="C00000"/>
              </a:buClr>
              <a:buSzPct val="150000"/>
              <a:buFont typeface="Arial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This results in a quantum degenerate DT ice layer that  allows studies of unique plasmas conditions.</a:t>
            </a:r>
          </a:p>
        </p:txBody>
      </p:sp>
    </p:spTree>
    <p:extLst>
      <p:ext uri="{BB962C8B-B14F-4D97-AF65-F5344CB8AC3E}">
        <p14:creationId xmlns:p14="http://schemas.microsoft.com/office/powerpoint/2010/main" val="712259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942723" y="1183766"/>
            <a:ext cx="7361512" cy="2713396"/>
          </a:xfrm>
          <a:prstGeom prst="roundRect">
            <a:avLst/>
          </a:prstGeom>
          <a:solidFill>
            <a:srgbClr val="CCFFCC">
              <a:alpha val="35000"/>
            </a:srgbClr>
          </a:solidFill>
          <a:ln>
            <a:solidFill>
              <a:schemeClr val="accent3">
                <a:lumMod val="20000"/>
                <a:lumOff val="80000"/>
                <a:alpha val="3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79" y="210041"/>
            <a:ext cx="9144000" cy="857250"/>
          </a:xfrm>
        </p:spPr>
        <p:txBody>
          <a:bodyPr>
            <a:no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Rare Nuclear Reactions in the Cold Fuel are produced by the neutrons from the hotspot knocking-on D and T ions to MeV Energies.</a:t>
            </a:r>
            <a:br>
              <a:rPr lang="en-US" sz="21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1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These reactions are also used as Stockpile Diagnostics.</a:t>
            </a:r>
            <a:br>
              <a:rPr lang="en-US" sz="21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100" b="1" dirty="0">
              <a:solidFill>
                <a:srgbClr val="00009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933946" y="1264757"/>
            <a:ext cx="121605" cy="1317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Oval 6"/>
          <p:cNvSpPr/>
          <p:nvPr/>
        </p:nvSpPr>
        <p:spPr>
          <a:xfrm>
            <a:off x="3379916" y="1908312"/>
            <a:ext cx="121605" cy="131722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4875259" y="2155030"/>
            <a:ext cx="121605" cy="131722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04345" y="1335031"/>
            <a:ext cx="1354638" cy="5631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flipH="1">
            <a:off x="1546689" y="1116460"/>
            <a:ext cx="91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n</a:t>
            </a:r>
            <a:endParaRPr lang="en-US" b="1" dirty="0">
              <a:latin typeface="Symbol" charset="2"/>
              <a:cs typeface="Symbol" charset="2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54485" y="1960204"/>
            <a:ext cx="1323068" cy="246718"/>
          </a:xfrm>
          <a:prstGeom prst="straightConnector1">
            <a:avLst/>
          </a:prstGeom>
          <a:ln w="63500" cmpd="sng">
            <a:solidFill>
              <a:schemeClr val="accent2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98180" y="151741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5260" y="1782604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28048" y="2286752"/>
            <a:ext cx="615665" cy="325844"/>
          </a:xfrm>
          <a:prstGeom prst="straightConnector1">
            <a:avLst/>
          </a:prstGeom>
          <a:ln w="76200" cmpd="tri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16379" y="2247073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RIF E</a:t>
            </a:r>
            <a:r>
              <a:rPr lang="en-US" b="1" baseline="-25000" dirty="0">
                <a:solidFill>
                  <a:srgbClr val="000090"/>
                </a:solidFill>
              </a:rPr>
              <a:t>n</a:t>
            </a:r>
            <a:r>
              <a:rPr lang="en-US" b="1" dirty="0">
                <a:solidFill>
                  <a:srgbClr val="000090"/>
                </a:solidFill>
              </a:rPr>
              <a:t> = 9.2-30 MeV</a:t>
            </a:r>
          </a:p>
        </p:txBody>
      </p:sp>
      <p:sp>
        <p:nvSpPr>
          <p:cNvPr id="21" name="Oval 20"/>
          <p:cNvSpPr/>
          <p:nvPr/>
        </p:nvSpPr>
        <p:spPr>
          <a:xfrm>
            <a:off x="1994749" y="2328669"/>
            <a:ext cx="121605" cy="1317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3440718" y="2873696"/>
            <a:ext cx="121605" cy="131722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875037" y="3093332"/>
            <a:ext cx="121605" cy="131722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089745" y="2403567"/>
            <a:ext cx="1354638" cy="5631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flipH="1">
            <a:off x="1423377" y="1981905"/>
            <a:ext cx="91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n</a:t>
            </a:r>
            <a:endParaRPr lang="en-US" b="1" dirty="0">
              <a:latin typeface="Symbol" charset="2"/>
              <a:cs typeface="Symbol" charset="2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582190" y="3008644"/>
            <a:ext cx="1323068" cy="246718"/>
          </a:xfrm>
          <a:prstGeom prst="straightConnector1">
            <a:avLst/>
          </a:prstGeom>
          <a:ln w="63500" cmpd="sng">
            <a:solidFill>
              <a:schemeClr val="accent2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355141" y="252420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49308" y="2772631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12C (or Br)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100714" y="3206916"/>
            <a:ext cx="615665" cy="325844"/>
          </a:xfrm>
          <a:prstGeom prst="straightConnector1">
            <a:avLst/>
          </a:prstGeom>
          <a:ln w="76200" cmpd="tri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99895" y="3491811"/>
            <a:ext cx="271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rgbClr val="000090"/>
                </a:solidFill>
              </a:rPr>
              <a:t>12</a:t>
            </a:r>
            <a:r>
              <a:rPr lang="en-US" b="1" dirty="0">
                <a:solidFill>
                  <a:srgbClr val="000090"/>
                </a:solidFill>
              </a:rPr>
              <a:t>C(d,n)</a:t>
            </a:r>
            <a:r>
              <a:rPr lang="en-US" b="1" baseline="30000" dirty="0">
                <a:solidFill>
                  <a:srgbClr val="000090"/>
                </a:solidFill>
              </a:rPr>
              <a:t>13</a:t>
            </a:r>
            <a:r>
              <a:rPr lang="en-US" b="1" dirty="0">
                <a:solidFill>
                  <a:srgbClr val="000090"/>
                </a:solidFill>
              </a:rPr>
              <a:t>N  (or Br(d,2n)Kr)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675" y="3977618"/>
            <a:ext cx="5699015" cy="2826543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Arial" charset="0"/>
              <a:buChar char="•"/>
            </a:pPr>
            <a:r>
              <a:rPr lang="en-US" sz="1500" b="1" dirty="0"/>
              <a:t>If the knock-on (KO) ion undergoes a DT reaction, it produces a Reaction-in-Flight neutron (RIF).</a:t>
            </a:r>
          </a:p>
          <a:p>
            <a:pPr marL="257175" indent="-257175">
              <a:lnSpc>
                <a:spcPct val="150000"/>
              </a:lnSpc>
              <a:buFont typeface="Arial" charset="0"/>
              <a:buChar char="•"/>
            </a:pPr>
            <a:r>
              <a:rPr lang="en-US" sz="1500" b="1" dirty="0"/>
              <a:t>If the KO ion undergoes a nuclear reaction with other material , it produces a RADCHEM reaction.</a:t>
            </a:r>
          </a:p>
          <a:p>
            <a:pPr marL="257175" indent="-257175">
              <a:lnSpc>
                <a:spcPct val="150000"/>
              </a:lnSpc>
              <a:buFont typeface="Arial" charset="0"/>
              <a:buChar char="•"/>
            </a:pPr>
            <a:r>
              <a:rPr lang="en-US" sz="1500" b="1" dirty="0"/>
              <a:t>Both reaction types were measured in weapons shots and NIF tests key Stockpile diagnostic concepts.  </a:t>
            </a:r>
          </a:p>
          <a:p>
            <a:pPr marL="257175" indent="-257175">
              <a:lnSpc>
                <a:spcPct val="150000"/>
              </a:lnSpc>
              <a:buFont typeface="Arial" charset="0"/>
              <a:buChar char="•"/>
            </a:pPr>
            <a:r>
              <a:rPr lang="en-US" sz="1500" b="1" dirty="0"/>
              <a:t>The KO fluence is determined dE/dX in a quantum degenerate plasma – new studies of degeneracy in plasmas.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3759301" y="2303461"/>
            <a:ext cx="86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dE/dX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597867-9BD9-534F-8EFE-C85C6C18C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019" y="3977617"/>
            <a:ext cx="2859032" cy="294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7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9410">
            <a:off x="667334" y="2111713"/>
            <a:ext cx="2691794" cy="236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b="1">
                <a:solidFill>
                  <a:srgbClr val="000090"/>
                </a:solidFill>
              </a:rPr>
              <a:t>Clover Detector, Originally a Prototype for Majorana 0</a:t>
            </a:r>
            <a:r>
              <a:rPr lang="en-US" sz="2400" b="1">
                <a:solidFill>
                  <a:srgbClr val="000090"/>
                </a:solidFill>
                <a:latin typeface="Symbol" charset="2"/>
                <a:cs typeface="Symbol" charset="2"/>
              </a:rPr>
              <a:t>νββ</a:t>
            </a:r>
            <a:r>
              <a:rPr lang="en-US" sz="2400" b="1">
                <a:solidFill>
                  <a:srgbClr val="000090"/>
                </a:solidFill>
              </a:rPr>
              <a:t>, allowed 1</a:t>
            </a:r>
            <a:r>
              <a:rPr lang="en-US" sz="2400" b="1" baseline="30000">
                <a:solidFill>
                  <a:srgbClr val="000090"/>
                </a:solidFill>
              </a:rPr>
              <a:t>st</a:t>
            </a:r>
            <a:r>
              <a:rPr lang="en-US" sz="2400" b="1">
                <a:solidFill>
                  <a:srgbClr val="000090"/>
                </a:solidFill>
              </a:rPr>
              <a:t> Measurement of Rare Reaction-in-Flight Neutrons at NIF </a:t>
            </a:r>
          </a:p>
        </p:txBody>
      </p:sp>
      <p:pic>
        <p:nvPicPr>
          <p:cNvPr id="4" name="Picture 3" descr="rif_producti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16" y="1226398"/>
            <a:ext cx="5595933" cy="1444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848" y="1031876"/>
            <a:ext cx="4089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/>
              <a:t>RIF neutrons are fusion products from KO in-flight fuel ions.</a:t>
            </a:r>
          </a:p>
          <a:p>
            <a:r>
              <a:rPr lang="en-US" sz="2000" b="1"/>
              <a:t>They provide a key diagnostic </a:t>
            </a:r>
          </a:p>
          <a:p>
            <a:r>
              <a:rPr lang="en-US" sz="2000" b="1"/>
              <a:t>of the plasma </a:t>
            </a:r>
            <a:r>
              <a:rPr lang="en-US" sz="2000" b="1" err="1"/>
              <a:t>ρ</a:t>
            </a:r>
            <a:r>
              <a:rPr lang="en-US" sz="2000" b="1"/>
              <a:t>, </a:t>
            </a:r>
            <a:r>
              <a:rPr lang="en-US" sz="2000" b="1" err="1"/>
              <a:t>θ</a:t>
            </a:r>
            <a:r>
              <a:rPr lang="en-US" sz="2000" b="1">
                <a:latin typeface="+mj-lt"/>
                <a:cs typeface="Symbol" charset="2"/>
              </a:rPr>
              <a:t> and </a:t>
            </a:r>
            <a:r>
              <a:rPr lang="en-US" sz="2000" b="1">
                <a:cs typeface="Symbol" charset="2"/>
              </a:rPr>
              <a:t>dE/dx.</a:t>
            </a:r>
          </a:p>
          <a:p>
            <a:r>
              <a:rPr lang="en-US" sz="2000" b="1" i="1">
                <a:solidFill>
                  <a:srgbClr val="008000"/>
                </a:solidFill>
                <a:cs typeface="Symbol" charset="2"/>
              </a:rPr>
              <a:t>RIFs= 10</a:t>
            </a:r>
            <a:r>
              <a:rPr lang="en-US" sz="2000" b="1" i="1" baseline="30000">
                <a:solidFill>
                  <a:srgbClr val="008000"/>
                </a:solidFill>
                <a:cs typeface="Symbol" charset="2"/>
              </a:rPr>
              <a:t>-4</a:t>
            </a:r>
            <a:r>
              <a:rPr lang="en-US" sz="2000" b="1" i="1">
                <a:solidFill>
                  <a:srgbClr val="008000"/>
                </a:solidFill>
                <a:cs typeface="Symbol" charset="2"/>
              </a:rPr>
              <a:t>-10</a:t>
            </a:r>
            <a:r>
              <a:rPr lang="en-US" sz="2000" b="1" i="1" baseline="30000">
                <a:solidFill>
                  <a:srgbClr val="008000"/>
                </a:solidFill>
                <a:cs typeface="Symbol" charset="2"/>
              </a:rPr>
              <a:t>-5 </a:t>
            </a:r>
            <a:r>
              <a:rPr lang="en-US" sz="2000" b="1" i="1">
                <a:solidFill>
                  <a:srgbClr val="008000"/>
                </a:solidFill>
                <a:cs typeface="Symbol" charset="2"/>
              </a:rPr>
              <a:t>of the  n-spectrum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92700" y="63256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/>
          </a:p>
        </p:txBody>
      </p:sp>
      <p:sp>
        <p:nvSpPr>
          <p:cNvPr id="12" name="Rectangle 11"/>
          <p:cNvSpPr/>
          <p:nvPr/>
        </p:nvSpPr>
        <p:spPr>
          <a:xfrm>
            <a:off x="112525" y="3936078"/>
            <a:ext cx="515055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charset="0"/>
                <a:cs typeface="msgothic" charset="0"/>
              </a:rPr>
              <a:t>4π</a:t>
            </a:r>
            <a:r>
              <a:rPr lang="en-US" b="1" dirty="0">
                <a:latin typeface="Symbol" charset="2"/>
                <a:cs typeface="Symbol" charset="2"/>
              </a:rPr>
              <a:t> </a:t>
            </a:r>
            <a:r>
              <a:rPr lang="en-US" b="1" dirty="0">
                <a:latin typeface="Arial" charset="0"/>
                <a:cs typeface="msgothic" charset="0"/>
              </a:rPr>
              <a:t>clover detector measured the </a:t>
            </a:r>
            <a:r>
              <a:rPr lang="en-US" b="1" baseline="30000" dirty="0">
                <a:latin typeface="Arial" charset="0"/>
                <a:cs typeface="msgothic" charset="0"/>
              </a:rPr>
              <a:t>169</a:t>
            </a:r>
            <a:r>
              <a:rPr lang="en-US" b="1" dirty="0">
                <a:latin typeface="Arial" charset="0"/>
                <a:cs typeface="msgothic" charset="0"/>
              </a:rPr>
              <a:t>Tm(n,3n)</a:t>
            </a:r>
            <a:r>
              <a:rPr lang="en-US" b="1" baseline="30000" dirty="0">
                <a:latin typeface="Arial" charset="0"/>
                <a:cs typeface="msgothic" charset="0"/>
              </a:rPr>
              <a:t>167</a:t>
            </a:r>
            <a:r>
              <a:rPr lang="en-US" b="1" dirty="0">
                <a:latin typeface="Arial" charset="0"/>
                <a:cs typeface="msgothic" charset="0"/>
              </a:rPr>
              <a:t>Tm,   E</a:t>
            </a:r>
            <a:r>
              <a:rPr lang="en-US" b="1" baseline="-25000" dirty="0">
                <a:latin typeface="Arial" charset="0"/>
                <a:cs typeface="msgothic" charset="0"/>
              </a:rPr>
              <a:t>th</a:t>
            </a:r>
            <a:r>
              <a:rPr lang="en-US" b="1" dirty="0">
                <a:latin typeface="Arial" charset="0"/>
                <a:cs typeface="msgothic" charset="0"/>
              </a:rPr>
              <a:t> = 15 MeV, and  </a:t>
            </a:r>
          </a:p>
          <a:p>
            <a:r>
              <a:rPr lang="en-US" b="1" dirty="0">
                <a:latin typeface="Arial" charset="0"/>
                <a:cs typeface="msgothic" charset="0"/>
              </a:rPr>
              <a:t> </a:t>
            </a:r>
            <a:r>
              <a:rPr lang="en-US" b="1" baseline="30000" dirty="0">
                <a:latin typeface="Arial" charset="0"/>
                <a:cs typeface="msgothic" charset="0"/>
              </a:rPr>
              <a:t>209</a:t>
            </a:r>
            <a:r>
              <a:rPr lang="en-US" b="1" dirty="0">
                <a:latin typeface="Arial" charset="0"/>
                <a:cs typeface="msgothic" charset="0"/>
              </a:rPr>
              <a:t>Bi(n,4n)</a:t>
            </a:r>
            <a:r>
              <a:rPr lang="en-US" b="1" baseline="30000" dirty="0">
                <a:latin typeface="Arial" charset="0"/>
                <a:cs typeface="msgothic" charset="0"/>
              </a:rPr>
              <a:t>206</a:t>
            </a:r>
            <a:r>
              <a:rPr lang="en-US" b="1" dirty="0">
                <a:latin typeface="Arial" charset="0"/>
                <a:cs typeface="msgothic" charset="0"/>
              </a:rPr>
              <a:t>Bi,      E</a:t>
            </a:r>
            <a:r>
              <a:rPr lang="en-US" b="1" baseline="-25000" dirty="0">
                <a:latin typeface="Arial" charset="0"/>
                <a:cs typeface="msgothic" charset="0"/>
              </a:rPr>
              <a:t>th</a:t>
            </a:r>
            <a:r>
              <a:rPr lang="en-US" b="1" dirty="0">
                <a:latin typeface="Arial" charset="0"/>
                <a:cs typeface="msgothic" charset="0"/>
              </a:rPr>
              <a:t> = 22.5 MeV</a:t>
            </a:r>
          </a:p>
          <a:p>
            <a:endParaRPr lang="en-US" b="1" dirty="0">
              <a:latin typeface="Arial" charset="0"/>
              <a:cs typeface="msgothic" charset="0"/>
            </a:endParaRPr>
          </a:p>
          <a:p>
            <a:r>
              <a:rPr lang="en-US" b="1" dirty="0">
                <a:solidFill>
                  <a:srgbClr val="5C0600"/>
                </a:solidFill>
                <a:latin typeface="Arial" charset="0"/>
                <a:cs typeface="msgothic" charset="0"/>
              </a:rPr>
              <a:t>Prototype detector of </a:t>
            </a:r>
            <a:r>
              <a:rPr lang="en-US" b="1" dirty="0" err="1">
                <a:solidFill>
                  <a:srgbClr val="5C0600"/>
                </a:solidFill>
                <a:latin typeface="Arial" charset="0"/>
                <a:cs typeface="msgothic" charset="0"/>
              </a:rPr>
              <a:t>Majorana</a:t>
            </a:r>
            <a:r>
              <a:rPr lang="en-US" b="1" dirty="0">
                <a:solidFill>
                  <a:srgbClr val="5C0600"/>
                </a:solidFill>
                <a:latin typeface="Arial" charset="0"/>
                <a:cs typeface="msgothic" charset="0"/>
              </a:rPr>
              <a:t> </a:t>
            </a:r>
            <a:r>
              <a:rPr lang="en-US" b="1" dirty="0">
                <a:solidFill>
                  <a:srgbClr val="5C0600"/>
                </a:solidFill>
                <a:latin typeface="Symbol" pitchFamily="2" charset="2"/>
                <a:cs typeface="msgothic" charset="0"/>
              </a:rPr>
              <a:t>bb</a:t>
            </a:r>
            <a:r>
              <a:rPr lang="en-US" b="1" dirty="0">
                <a:solidFill>
                  <a:srgbClr val="5C0600"/>
                </a:solidFill>
                <a:latin typeface="Arial" charset="0"/>
                <a:cs typeface="msgothic" charset="0"/>
              </a:rPr>
              <a:t>-decay</a:t>
            </a:r>
          </a:p>
          <a:p>
            <a:endParaRPr lang="en-US" b="1" dirty="0">
              <a:solidFill>
                <a:srgbClr val="008000"/>
              </a:solidFill>
              <a:latin typeface="Arial" charset="0"/>
              <a:cs typeface="msgothic" charset="0"/>
            </a:endParaRPr>
          </a:p>
          <a:p>
            <a:r>
              <a:rPr lang="en-US" sz="1700" b="1" dirty="0">
                <a:latin typeface="Arial" charset="0"/>
                <a:cs typeface="msgothic" charset="0"/>
              </a:rPr>
              <a:t>Analysis of the RIF neutrons showed that the cold fuel is a quantum degenerate plasma. This allowed the 1</a:t>
            </a:r>
            <a:r>
              <a:rPr lang="en-US" sz="1700" b="1" baseline="30000" dirty="0">
                <a:latin typeface="Arial" charset="0"/>
                <a:cs typeface="msgothic" charset="0"/>
              </a:rPr>
              <a:t>st</a:t>
            </a:r>
            <a:r>
              <a:rPr lang="en-US" sz="1700" b="1" dirty="0">
                <a:latin typeface="Arial" charset="0"/>
                <a:cs typeface="msgothic" charset="0"/>
              </a:rPr>
              <a:t> measurements of stopping powers in degenerate plasmas.</a:t>
            </a:r>
          </a:p>
          <a:p>
            <a:endParaRPr lang="en-US" b="1" dirty="0">
              <a:solidFill>
                <a:srgbClr val="008000"/>
              </a:solidFill>
              <a:latin typeface="Arial" charset="0"/>
              <a:cs typeface="msgothic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038" y="2959100"/>
            <a:ext cx="3859962" cy="32129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94600" y="4603234"/>
            <a:ext cx="25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>
                <a:solidFill>
                  <a:srgbClr val="FFFF00"/>
                </a:solidFill>
              </a:rPr>
              <a:t>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345397" y="4497241"/>
            <a:ext cx="731834" cy="44058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41340" y="5105629"/>
            <a:ext cx="56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90E4"/>
                </a:solidFill>
              </a:rPr>
              <a:t>KO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077231" y="4961981"/>
            <a:ext cx="175179" cy="341014"/>
          </a:xfrm>
          <a:prstGeom prst="straightConnector1">
            <a:avLst/>
          </a:prstGeom>
          <a:ln w="28575" cmpd="sng">
            <a:solidFill>
              <a:srgbClr val="FF90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93756" y="5129997"/>
            <a:ext cx="1277513" cy="369332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DT Ice layer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27800" y="4157702"/>
            <a:ext cx="13278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Burning fuel</a:t>
            </a:r>
          </a:p>
        </p:txBody>
      </p:sp>
    </p:spTree>
    <p:extLst>
      <p:ext uri="{BB962C8B-B14F-4D97-AF65-F5344CB8AC3E}">
        <p14:creationId xmlns:p14="http://schemas.microsoft.com/office/powerpoint/2010/main" val="1244876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886981"/>
            <a:ext cx="1835044" cy="19842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993685"/>
            <a:ext cx="9144000" cy="173707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71500" y="-123915"/>
            <a:ext cx="10172700" cy="114300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000090"/>
                </a:solidFill>
              </a:rPr>
              <a:t> </a:t>
            </a:r>
            <a:r>
              <a:rPr lang="en-US" sz="2800" b="1" u="sng">
                <a:solidFill>
                  <a:srgbClr val="000090"/>
                </a:solidFill>
              </a:rPr>
              <a:t>Muon Imaging</a:t>
            </a:r>
            <a:r>
              <a:rPr lang="en-US" sz="2800" b="1">
                <a:solidFill>
                  <a:srgbClr val="000090"/>
                </a:solidFill>
              </a:rPr>
              <a:t>, extended to 3-D Tomography,</a:t>
            </a:r>
            <a:br>
              <a:rPr lang="en-US" sz="2800" b="1">
                <a:solidFill>
                  <a:srgbClr val="000090"/>
                </a:solidFill>
              </a:rPr>
            </a:br>
            <a:r>
              <a:rPr lang="en-US" sz="2800" b="1">
                <a:solidFill>
                  <a:srgbClr val="000090"/>
                </a:solidFill>
              </a:rPr>
              <a:t> is addressing several of Today’s societal problems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t="10230" b="10230"/>
          <a:stretch>
            <a:fillRect/>
          </a:stretch>
        </p:blipFill>
        <p:spPr bwMode="auto">
          <a:xfrm>
            <a:off x="6260292" y="993685"/>
            <a:ext cx="2643622" cy="145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39700" y="2901031"/>
            <a:ext cx="46609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 b="1"/>
              <a:t>Sensitivity to material in spent fuel in dry storage containers exceeds the IAEA requirements for material accountancy </a:t>
            </a:r>
          </a:p>
          <a:p>
            <a:r>
              <a:rPr lang="en-US" b="1"/>
              <a:t>–  time scales ~10 days  (AECL, Canada)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71717" y="3458865"/>
            <a:ext cx="2131370" cy="132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31100" y="3427055"/>
            <a:ext cx="18161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/>
              <a:t>Missing fuel</a:t>
            </a:r>
          </a:p>
          <a:p>
            <a:r>
              <a:rPr lang="en-US" sz="1700"/>
              <a:t>in one column easily detectable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098" y="993685"/>
            <a:ext cx="530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Coulomb scattering of muons from a target is approx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630957"/>
              </p:ext>
            </p:extLst>
          </p:nvPr>
        </p:nvGraphicFramePr>
        <p:xfrm>
          <a:off x="512762" y="1378892"/>
          <a:ext cx="4395788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" name="Equation" r:id="rId7" imgW="3111500" imgH="495300" progId="Equation.3">
                  <p:embed/>
                </p:oleObj>
              </mc:Choice>
              <mc:Fallback>
                <p:oleObj name="Equation" r:id="rId7" imgW="31115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2762" y="1378892"/>
                        <a:ext cx="4395788" cy="70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098" y="2078980"/>
            <a:ext cx="6687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      Spread of scattering angles discriminates </a:t>
            </a:r>
          </a:p>
          <a:p>
            <a:r>
              <a:rPr lang="en-US" b="1"/>
              <a:t>      between low and high Z material– very short time scale required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698" y="2782911"/>
            <a:ext cx="9144000" cy="2000124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39701" y="4783035"/>
            <a:ext cx="4660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Muon radiography images suggest a complete core melt at reactor #1 at the Fukushima Daiichi reactors.</a:t>
            </a:r>
          </a:p>
          <a:p>
            <a:endParaRPr lang="en-US" b="1"/>
          </a:p>
          <a:p>
            <a:r>
              <a:rPr lang="en-US" b="1"/>
              <a:t>Confirms beliefs that the highly radioactive slag is now at the bottom of the pressure containment vessel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098" y="4865841"/>
            <a:ext cx="9105902" cy="2069979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  <a:alpha val="0"/>
                </a:schemeClr>
              </a:gs>
              <a:gs pos="35000">
                <a:schemeClr val="accent6">
                  <a:tint val="37000"/>
                  <a:satMod val="300000"/>
                  <a:alpha val="0"/>
                </a:schemeClr>
              </a:gs>
              <a:gs pos="100000">
                <a:schemeClr val="accent6">
                  <a:tint val="15000"/>
                  <a:satMod val="350000"/>
                  <a:alpha val="0"/>
                </a:schemeClr>
              </a:gs>
            </a:gsLst>
            <a:lin ang="162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7900" y="4896660"/>
            <a:ext cx="2380785" cy="18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0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2100"/>
            <a:ext cx="9245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Applied Nuclear Physics is very Interdisciplinary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972376"/>
            <a:ext cx="5867400" cy="4437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7700" y="1572060"/>
            <a:ext cx="9906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90"/>
                </a:solidFill>
                <a:latin typeface="Arial"/>
                <a:cs typeface="Arial"/>
              </a:rPr>
              <a:t>Medical   </a:t>
            </a:r>
          </a:p>
          <a:p>
            <a:pPr algn="ctr"/>
            <a:r>
              <a:rPr lang="en-US" sz="1400" b="1" dirty="0">
                <a:solidFill>
                  <a:srgbClr val="000090"/>
                </a:solidFill>
                <a:latin typeface="Arial"/>
                <a:cs typeface="Arial"/>
              </a:rPr>
              <a:t>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999" y="5682734"/>
            <a:ext cx="8750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Generally, the applied community  interact with a broad set of subfields, on very challenging problems.    It’s not something one is ‘trained’  in.</a:t>
            </a:r>
          </a:p>
        </p:txBody>
      </p:sp>
    </p:spTree>
    <p:extLst>
      <p:ext uri="{BB962C8B-B14F-4D97-AF65-F5344CB8AC3E}">
        <p14:creationId xmlns:p14="http://schemas.microsoft.com/office/powerpoint/2010/main" val="184818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404" y="1898869"/>
            <a:ext cx="2507996" cy="2613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6817"/>
            <a:ext cx="4495798" cy="148589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19333" b="19333"/>
          <a:stretch>
            <a:fillRect/>
          </a:stretch>
        </p:blipFill>
        <p:spPr>
          <a:xfrm>
            <a:off x="7734300" y="6140138"/>
            <a:ext cx="1181100" cy="6495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2006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 Atom Trap Trace Analysis, using similar techniques as in Nuclear EDMs searches, are addressing problems in earth and climate science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700" y="2236431"/>
            <a:ext cx="3987800" cy="1754327"/>
          </a:xfrm>
          <a:prstGeom prst="rect">
            <a:avLst/>
          </a:prstGeom>
          <a:ln w="28575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Measuring trace noble gases for: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Assessing groundwater availability 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Groundwater recharge rates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Atmospheric history from ice cores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Oceanic circulation</a:t>
            </a:r>
            <a:r>
              <a:rPr lang="en-US" b="1" dirty="0">
                <a:effectLst/>
              </a:rPr>
              <a:t> 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Geothermal processes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20366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Z-T Lu, Physics Today March 2013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0" y="2325212"/>
            <a:ext cx="1778000" cy="22195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5749" y="5102834"/>
            <a:ext cx="4738551" cy="92333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Many of these application are made possible by ATTA, which requires extremely small samples, and measure </a:t>
            </a:r>
            <a:r>
              <a:rPr lang="en-US" b="1" dirty="0" err="1">
                <a:solidFill>
                  <a:schemeClr val="bg1"/>
                </a:solidFill>
              </a:rPr>
              <a:t>Ar</a:t>
            </a:r>
            <a:r>
              <a:rPr lang="en-US" b="1">
                <a:solidFill>
                  <a:schemeClr val="bg1"/>
                </a:solidFill>
              </a:rPr>
              <a:t> and Kr isotopes to 1:10</a:t>
            </a:r>
            <a:r>
              <a:rPr lang="en-US" b="1" baseline="30000">
                <a:solidFill>
                  <a:schemeClr val="bg1"/>
                </a:solidFill>
              </a:rPr>
              <a:t>16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" y="1000994"/>
            <a:ext cx="7010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half-life, inertness, and low water solubility of </a:t>
            </a:r>
            <a:r>
              <a:rPr lang="en-US" b="1" baseline="30000"/>
              <a:t>39</a:t>
            </a:r>
            <a:r>
              <a:rPr lang="en-US" b="1"/>
              <a:t>Ar and </a:t>
            </a:r>
            <a:r>
              <a:rPr lang="en-US" b="1" baseline="30000"/>
              <a:t>81</a:t>
            </a:r>
            <a:r>
              <a:rPr lang="en-US" b="1"/>
              <a:t>Kr makes them very good probes of many Earth Science problems</a:t>
            </a:r>
          </a:p>
          <a:p>
            <a:endParaRPr lang="en-US" sz="800" b="1"/>
          </a:p>
          <a:p>
            <a:r>
              <a:rPr lang="en-US" b="1"/>
              <a:t>But 1 liter water =&gt; 4x10</a:t>
            </a:r>
            <a:r>
              <a:rPr lang="en-US" b="1" baseline="30000"/>
              <a:t>-7 </a:t>
            </a:r>
            <a:r>
              <a:rPr lang="en-US" b="1"/>
              <a:t>decays of </a:t>
            </a:r>
            <a:r>
              <a:rPr lang="en-US" b="1" baseline="30000"/>
              <a:t>81</a:t>
            </a:r>
            <a:r>
              <a:rPr lang="en-US" b="1"/>
              <a:t>Kr per hour</a:t>
            </a:r>
          </a:p>
        </p:txBody>
      </p:sp>
    </p:spTree>
    <p:extLst>
      <p:ext uri="{BB962C8B-B14F-4D97-AF65-F5344CB8AC3E}">
        <p14:creationId xmlns:p14="http://schemas.microsoft.com/office/powerpoint/2010/main" val="314779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-22_hayes-Applicati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4140200"/>
            <a:ext cx="3035300" cy="2276475"/>
          </a:xfrm>
          <a:prstGeom prst="rect">
            <a:avLst/>
          </a:prstGeom>
        </p:spPr>
      </p:pic>
      <p:pic>
        <p:nvPicPr>
          <p:cNvPr id="4" name="Picture 3" descr="FIG-21_hayes-Applicati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036638"/>
            <a:ext cx="3691467" cy="276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6362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rgbClr val="000090"/>
                </a:solidFill>
              </a:rPr>
              <a:t>Nuclear Physics has Transformed both </a:t>
            </a:r>
            <a:br>
              <a:rPr lang="en-US" sz="2400" b="1">
                <a:solidFill>
                  <a:srgbClr val="000090"/>
                </a:solidFill>
              </a:rPr>
            </a:br>
            <a:r>
              <a:rPr lang="en-US" sz="2400" b="1">
                <a:solidFill>
                  <a:srgbClr val="000090"/>
                </a:solidFill>
              </a:rPr>
              <a:t>Diagnostic and Therapeutic Medicine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8200" y="1485900"/>
            <a:ext cx="5765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Nuclear imaging is extremely powerful compared to traditional techniques, e.g.,  x-ray, </a:t>
            </a:r>
            <a:r>
              <a:rPr lang="en-US" b="1" dirty="0" err="1"/>
              <a:t>CScan</a:t>
            </a:r>
            <a:r>
              <a:rPr lang="en-US" b="1" dirty="0"/>
              <a:t>, MRI.</a:t>
            </a:r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PET (Positron emission tomography)  can can produce a 3-D reconstructed image of the organ under investigation.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78200" y="4686300"/>
            <a:ext cx="4715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Toxic level of radiation can be delivered directly to the site of interest by attaching radionuclides to a molecular carrier that binds to the site or tumor.</a:t>
            </a:r>
          </a:p>
        </p:txBody>
      </p:sp>
    </p:spTree>
    <p:extLst>
      <p:ext uri="{BB962C8B-B14F-4D97-AF65-F5344CB8AC3E}">
        <p14:creationId xmlns:p14="http://schemas.microsoft.com/office/powerpoint/2010/main" val="449169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-3730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0090"/>
                </a:solidFill>
              </a:rPr>
              <a:t>Many other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546100"/>
            <a:ext cx="8733638" cy="4525963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Neutron-Diagnosed Subcritical Experiments (NDSEs).                                            </a:t>
            </a:r>
            <a:r>
              <a:rPr lang="en-US" sz="2000" b="1" dirty="0"/>
              <a:t>will reach unprecedented precision in Nuclear Criticality Experiments</a:t>
            </a:r>
          </a:p>
          <a:p>
            <a:pPr lvl="1"/>
            <a:r>
              <a:rPr lang="en-US" sz="2000" b="1" dirty="0"/>
              <a:t> made possible by the gamma-ray detection </a:t>
            </a:r>
          </a:p>
          <a:p>
            <a:pPr marL="457200" lvl="1" indent="0">
              <a:buNone/>
            </a:pPr>
            <a:r>
              <a:rPr lang="en-US" sz="2000" b="1" dirty="0"/>
              <a:t>     developments from the </a:t>
            </a:r>
            <a:r>
              <a:rPr lang="en-US" sz="2000" b="1" dirty="0" err="1"/>
              <a:t>n+p</a:t>
            </a:r>
            <a:r>
              <a:rPr lang="en-US" sz="1800" b="1" dirty="0" err="1">
                <a:sym typeface="Wingdings"/>
              </a:rPr>
              <a:t></a:t>
            </a:r>
            <a:r>
              <a:rPr lang="en-US" sz="2000" b="1" dirty="0" err="1">
                <a:sym typeface="Wingdings"/>
              </a:rPr>
              <a:t>d+γ</a:t>
            </a:r>
            <a:r>
              <a:rPr lang="en-US" sz="2000" b="1" dirty="0">
                <a:sym typeface="Wingdings"/>
              </a:rPr>
              <a:t> PNC experiments</a:t>
            </a:r>
          </a:p>
          <a:p>
            <a:pPr marL="57150" indent="0">
              <a:buNone/>
            </a:pPr>
            <a:endParaRPr lang="en-US" sz="2000" b="1" dirty="0">
              <a:sym typeface="Wingdings"/>
            </a:endParaRPr>
          </a:p>
          <a:p>
            <a:pPr marL="57150" indent="0">
              <a:buNone/>
            </a:pPr>
            <a:endParaRPr lang="en-US" sz="2000" b="1" dirty="0">
              <a:sym typeface="Wingdings"/>
            </a:endParaRPr>
          </a:p>
          <a:p>
            <a:pPr marL="400050"/>
            <a:r>
              <a:rPr lang="en-US" sz="2000" b="1" dirty="0">
                <a:solidFill>
                  <a:srgbClr val="008000"/>
                </a:solidFill>
                <a:sym typeface="Wingdings"/>
              </a:rPr>
              <a:t>Watchman </a:t>
            </a:r>
          </a:p>
          <a:p>
            <a:pPr marL="57150" indent="0">
              <a:buNone/>
            </a:pPr>
            <a:r>
              <a:rPr lang="en-US" sz="2000" b="1" dirty="0">
                <a:sym typeface="Wingdings"/>
              </a:rPr>
              <a:t>     Water Cherenkov neutrino detector to monitor reactors</a:t>
            </a:r>
          </a:p>
          <a:p>
            <a:pPr marL="400050"/>
            <a:endParaRPr lang="en-US" sz="2000" b="1" dirty="0">
              <a:sym typeface="Wingdings"/>
            </a:endParaRPr>
          </a:p>
          <a:p>
            <a:pPr marL="400050"/>
            <a:endParaRPr lang="en-US" sz="2000" b="1" dirty="0">
              <a:solidFill>
                <a:srgbClr val="008000"/>
              </a:solidFill>
              <a:sym typeface="Wingdings"/>
            </a:endParaRPr>
          </a:p>
          <a:p>
            <a:pPr marL="400050"/>
            <a:r>
              <a:rPr lang="en-US" sz="2000" b="1" dirty="0">
                <a:solidFill>
                  <a:srgbClr val="008000"/>
                </a:solidFill>
                <a:sym typeface="Wingdings"/>
              </a:rPr>
              <a:t>Enhanced detectors for nuclear non-proliferation</a:t>
            </a:r>
          </a:p>
          <a:p>
            <a:pPr marL="800100" lvl="1"/>
            <a:r>
              <a:rPr lang="en-US" sz="2000" b="1" dirty="0">
                <a:solidFill>
                  <a:srgbClr val="000000"/>
                </a:solidFill>
              </a:rPr>
              <a:t>Many detector designs developed for fundamental nuclear physics are being studied for detection of low levels special nuclear material.</a:t>
            </a:r>
          </a:p>
          <a:p>
            <a:pPr marL="800100" lvl="1"/>
            <a:r>
              <a:rPr lang="en-US" sz="2000" b="1" dirty="0">
                <a:solidFill>
                  <a:srgbClr val="000000"/>
                </a:solidFill>
              </a:rPr>
              <a:t>New research aimed at verifying plutonium deposition treaties.</a:t>
            </a:r>
          </a:p>
          <a:p>
            <a:pPr marL="514350" lvl="1" indent="0"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400050"/>
            <a:r>
              <a:rPr lang="en-US" sz="2000" b="1" dirty="0">
                <a:solidFill>
                  <a:srgbClr val="008000"/>
                </a:solidFill>
              </a:rPr>
              <a:t>Strong collaborations with the Isotope Program</a:t>
            </a:r>
          </a:p>
          <a:p>
            <a:pPr marL="800100" lvl="1"/>
            <a:r>
              <a:rPr lang="en-US" sz="1800" b="1" dirty="0"/>
              <a:t>E.g., </a:t>
            </a:r>
            <a:r>
              <a:rPr lang="en-US" sz="1800" b="1" baseline="30000" dirty="0"/>
              <a:t>169</a:t>
            </a:r>
            <a:r>
              <a:rPr lang="en-US" sz="1800" b="1" dirty="0"/>
              <a:t>Ho, </a:t>
            </a:r>
            <a:r>
              <a:rPr lang="en-US" sz="1800" b="1" baseline="30000" dirty="0"/>
              <a:t>225</a:t>
            </a:r>
            <a:r>
              <a:rPr lang="en-US" sz="1800" b="1" dirty="0"/>
              <a:t>Ra</a:t>
            </a:r>
          </a:p>
          <a:p>
            <a:pPr marL="514350" lvl="1" indent="0">
              <a:buNone/>
            </a:pP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931" y="1177594"/>
            <a:ext cx="1600200" cy="1396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862" y="2950369"/>
            <a:ext cx="1888338" cy="107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638" y="5479719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9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0" y="863600"/>
            <a:ext cx="11430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900" y="-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Unique Properties of Nuclei Allow Nuclear Physics </a:t>
            </a:r>
            <a:r>
              <a:rPr lang="en-US" sz="2400" b="1" dirty="0" err="1">
                <a:solidFill>
                  <a:srgbClr val="000090"/>
                </a:solidFill>
              </a:rPr>
              <a:t>Teachiques</a:t>
            </a:r>
            <a:r>
              <a:rPr lang="en-US" sz="2400" b="1" dirty="0">
                <a:solidFill>
                  <a:srgbClr val="000090"/>
                </a:solidFill>
              </a:rPr>
              <a:t> to </a:t>
            </a:r>
            <a:br>
              <a:rPr lang="en-US" sz="2400" b="1" dirty="0">
                <a:solidFill>
                  <a:srgbClr val="000090"/>
                </a:solidFill>
              </a:rPr>
            </a:br>
            <a:r>
              <a:rPr lang="en-US" sz="2400" b="1" dirty="0">
                <a:solidFill>
                  <a:srgbClr val="000090"/>
                </a:solidFill>
              </a:rPr>
              <a:t>Address Many “Societal Needs”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755" y="897671"/>
            <a:ext cx="5943600" cy="5486400"/>
          </a:xfrm>
        </p:spPr>
        <p:txBody>
          <a:bodyPr>
            <a:normAutofit/>
          </a:bodyPr>
          <a:lstStyle/>
          <a:p>
            <a:r>
              <a:rPr lang="en-US" sz="1900" b="1" dirty="0"/>
              <a:t>Energy</a:t>
            </a:r>
          </a:p>
          <a:p>
            <a:pPr lvl="1"/>
            <a:r>
              <a:rPr lang="en-US" sz="1800" dirty="0"/>
              <a:t>Fusion Research (NIF, ITER, …)</a:t>
            </a:r>
          </a:p>
          <a:p>
            <a:pPr lvl="1"/>
            <a:r>
              <a:rPr lang="en-US" sz="1800" dirty="0"/>
              <a:t>Fission (Reactors)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r>
              <a:rPr lang="en-US" sz="1900" b="1" dirty="0"/>
              <a:t>Medicine</a:t>
            </a:r>
          </a:p>
          <a:p>
            <a:pPr lvl="1"/>
            <a:r>
              <a:rPr lang="en-US" sz="1800" dirty="0"/>
              <a:t>Medical radio-pharmaceuticals </a:t>
            </a:r>
          </a:p>
          <a:p>
            <a:pPr lvl="1"/>
            <a:r>
              <a:rPr lang="en-US" sz="1800" dirty="0"/>
              <a:t>Medical Imaging</a:t>
            </a:r>
          </a:p>
          <a:p>
            <a:pPr lvl="1"/>
            <a:r>
              <a:rPr lang="en-US" sz="1800" dirty="0"/>
              <a:t>Radiation therapy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900" b="1" dirty="0"/>
              <a:t>Nuclear Security</a:t>
            </a:r>
          </a:p>
          <a:p>
            <a:pPr lvl="1"/>
            <a:r>
              <a:rPr lang="en-US" sz="1800" dirty="0"/>
              <a:t>Nuclear Forensics</a:t>
            </a:r>
          </a:p>
          <a:p>
            <a:pPr lvl="1"/>
            <a:r>
              <a:rPr lang="en-US" sz="1800" dirty="0"/>
              <a:t>Non-proliferation &amp; Border defense</a:t>
            </a:r>
          </a:p>
          <a:p>
            <a:pPr lvl="1"/>
            <a:r>
              <a:rPr lang="en-US" sz="1800" dirty="0"/>
              <a:t>Stockpile maintinence without testing</a:t>
            </a:r>
          </a:p>
          <a:p>
            <a:pPr lvl="1"/>
            <a:endParaRPr lang="en-US" sz="1800" dirty="0"/>
          </a:p>
          <a:p>
            <a:pPr marL="514350" lvl="1" indent="0">
              <a:buNone/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495800"/>
            <a:ext cx="1485899" cy="1115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438400"/>
            <a:ext cx="1241173" cy="916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2590800"/>
            <a:ext cx="1076107" cy="1174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8835" y="1066800"/>
            <a:ext cx="1426265" cy="1237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4226836"/>
            <a:ext cx="1625600" cy="10817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9953" y="6282035"/>
            <a:ext cx="609045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A. Hayes, Applications of NP,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Rep.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Prog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Phys. 80 (2017) 026301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NP Decadal Study: Exploring the Heart of Matter (2013)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151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From the Earliest Days, Nuclear Physicists Applied their Knowledge to Societal Problem</a:t>
            </a:r>
          </a:p>
        </p:txBody>
      </p:sp>
      <p:pic>
        <p:nvPicPr>
          <p:cNvPr id="4" name="Picture 3" descr="Fig-2_hayes-Applicati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9" y="1448484"/>
            <a:ext cx="5053650" cy="3790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7129" y="1143000"/>
            <a:ext cx="3670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00000"/>
              </a:buClr>
              <a:buSzPct val="140000"/>
              <a:buFont typeface="Arial"/>
              <a:buChar char="•"/>
            </a:pPr>
            <a:r>
              <a:rPr lang="en-US" sz="2000" b="1" dirty="0"/>
              <a:t>Fermi and Szilard designed a successful and safe nuclear reactor, made of enriched </a:t>
            </a:r>
            <a:r>
              <a:rPr lang="en-US" sz="2000" b="1" baseline="30000" dirty="0"/>
              <a:t>235</a:t>
            </a:r>
            <a:r>
              <a:rPr lang="en-US" sz="2000" b="1" dirty="0"/>
              <a:t>U pseudo-spheres, embedded in a graphite moderator.</a:t>
            </a:r>
          </a:p>
          <a:p>
            <a:pPr marL="285750" indent="-285750">
              <a:buClr>
                <a:srgbClr val="800000"/>
              </a:buClr>
              <a:buSzPct val="140000"/>
              <a:buFont typeface="Arial"/>
              <a:buChar char="•"/>
            </a:pPr>
            <a:endParaRPr lang="en-US" sz="2000" b="1" dirty="0"/>
          </a:p>
          <a:p>
            <a:pPr marL="285750" indent="-285750">
              <a:buClr>
                <a:srgbClr val="800000"/>
              </a:buClr>
              <a:buSzPct val="140000"/>
              <a:buFont typeface="Arial"/>
              <a:buChar char="•"/>
            </a:pPr>
            <a:r>
              <a:rPr lang="en-US" sz="2000" b="1" dirty="0"/>
              <a:t>The design required the derivation of the necessary detailed neutron transport</a:t>
            </a:r>
          </a:p>
          <a:p>
            <a:pPr>
              <a:buClr>
                <a:srgbClr val="800000"/>
              </a:buClr>
              <a:buSzPct val="140000"/>
            </a:pPr>
            <a:r>
              <a:rPr lang="en-US" sz="2000" b="1" dirty="0"/>
              <a:t>     and moderation. </a:t>
            </a:r>
          </a:p>
          <a:p>
            <a:pPr marL="285750" indent="-285750">
              <a:buClr>
                <a:srgbClr val="800000"/>
              </a:buClr>
              <a:buSzPct val="140000"/>
              <a:buFont typeface="Arial"/>
              <a:buChar char="•"/>
            </a:pPr>
            <a:endParaRPr lang="en-US" sz="2000" b="1" dirty="0"/>
          </a:p>
          <a:p>
            <a:pPr marL="285750" indent="-285750">
              <a:buClr>
                <a:srgbClr val="800000"/>
              </a:buClr>
              <a:buSzPct val="140000"/>
              <a:buFont typeface="Arial"/>
              <a:buChar char="•"/>
            </a:pPr>
            <a:r>
              <a:rPr lang="en-US" sz="2000" b="1" dirty="0"/>
              <a:t>Modern reactor designs are all based on the same basic nuclear physics principles</a:t>
            </a:r>
            <a:r>
              <a:rPr lang="en-US" sz="20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43379" y="6317873"/>
            <a:ext cx="9207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E. Fermi and L. Szilard , 1955 Neutronic Reactor, US Patent 2,708,656, filed 1944.</a:t>
            </a:r>
          </a:p>
        </p:txBody>
      </p:sp>
    </p:spTree>
    <p:extLst>
      <p:ext uri="{BB962C8B-B14F-4D97-AF65-F5344CB8AC3E}">
        <p14:creationId xmlns:p14="http://schemas.microsoft.com/office/powerpoint/2010/main" val="2130185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848" y="-91767"/>
            <a:ext cx="9134841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Since the Manhattan Project, Nuclear Applications have had a Large Defense &amp; Security Component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06" y="1270226"/>
            <a:ext cx="2170282" cy="1880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76" y="3151138"/>
            <a:ext cx="2317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Reactors designed  for </a:t>
            </a:r>
          </a:p>
          <a:p>
            <a:r>
              <a:rPr lang="en-US" b="1" dirty="0">
                <a:solidFill>
                  <a:srgbClr val="008000"/>
                </a:solidFill>
              </a:rPr>
              <a:t>Pu production</a:t>
            </a: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flipH="1">
            <a:off x="1483981" y="3797469"/>
            <a:ext cx="1" cy="430988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0975" y="4228457"/>
            <a:ext cx="262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Detection of Pu activities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58" y="4597789"/>
            <a:ext cx="2585245" cy="2022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026" y="1270225"/>
            <a:ext cx="1411999" cy="19869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80896" y="3257147"/>
            <a:ext cx="287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New weapon designs tested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787168" y="3724187"/>
            <a:ext cx="1" cy="430988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50043" y="4230969"/>
            <a:ext cx="2356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Stockpile Stewardship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554" y="4600300"/>
            <a:ext cx="1174749" cy="20197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982096" y="4851547"/>
            <a:ext cx="2022257" cy="1514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181" y="1270225"/>
            <a:ext cx="1600571" cy="19869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5365" y="1172518"/>
            <a:ext cx="1662131" cy="21113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26029" y="3262985"/>
            <a:ext cx="2177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Integral nuclear data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650710" y="3775554"/>
            <a:ext cx="1" cy="430988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2029" y="4561754"/>
            <a:ext cx="1401971" cy="22048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5999" y="4646229"/>
            <a:ext cx="1367180" cy="2032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472292" y="4154762"/>
            <a:ext cx="2295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Detailed nuclear data </a:t>
            </a:r>
          </a:p>
          <a:p>
            <a:r>
              <a:rPr lang="en-US" b="1" dirty="0">
                <a:solidFill>
                  <a:srgbClr val="FF0000"/>
                </a:solidFill>
              </a:rPr>
              <a:t>for applications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0AF04A-0576-FF4A-8566-F35C2D7AE366}"/>
              </a:ext>
            </a:extLst>
          </p:cNvPr>
          <p:cNvSpPr txBox="1"/>
          <p:nvPr/>
        </p:nvSpPr>
        <p:spPr>
          <a:xfrm>
            <a:off x="3235854" y="4561754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NIF</a:t>
            </a:r>
          </a:p>
        </p:txBody>
      </p:sp>
    </p:spTree>
    <p:extLst>
      <p:ext uri="{BB962C8B-B14F-4D97-AF65-F5344CB8AC3E}">
        <p14:creationId xmlns:p14="http://schemas.microsoft.com/office/powerpoint/2010/main" val="1326878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rensics-Pu-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386" y="353810"/>
            <a:ext cx="3308614" cy="2277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983" y="5101794"/>
            <a:ext cx="1291738" cy="1613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5121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The Defense/Security Field is Driven by the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13" y="1553789"/>
            <a:ext cx="8686800" cy="516107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Stockpile Stewardship physics</a:t>
            </a:r>
          </a:p>
          <a:p>
            <a:pPr lvl="1"/>
            <a:r>
              <a:rPr lang="en-US" dirty="0"/>
              <a:t>Certification in the absence of testing: studies of archival data, </a:t>
            </a:r>
          </a:p>
          <a:p>
            <a:pPr marL="457200" lvl="1" indent="0">
              <a:buNone/>
            </a:pPr>
            <a:r>
              <a:rPr lang="en-US" dirty="0"/>
              <a:t>     weapons outputs, materials under extremes.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Non-proliferation</a:t>
            </a:r>
          </a:p>
          <a:p>
            <a:pPr lvl="1"/>
            <a:r>
              <a:rPr lang="en-US" dirty="0"/>
              <a:t>Nuclear forensics, Detecting weapons </a:t>
            </a:r>
          </a:p>
          <a:p>
            <a:pPr marL="457200" lvl="1" indent="0">
              <a:buNone/>
            </a:pPr>
            <a:r>
              <a:rPr lang="en-US" dirty="0"/>
              <a:t>    production activities,  Boarder protection.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Nuclear fusion</a:t>
            </a:r>
          </a:p>
          <a:p>
            <a:pPr lvl="1"/>
            <a:r>
              <a:rPr lang="en-US" dirty="0"/>
              <a:t>Ignition,  the interplay between nuclear </a:t>
            </a:r>
          </a:p>
          <a:p>
            <a:pPr marL="457200" lvl="1" indent="0">
              <a:buNone/>
            </a:pPr>
            <a:r>
              <a:rPr lang="en-US" dirty="0"/>
              <a:t>    dynamics and hydrodynamics.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441" y="3150722"/>
            <a:ext cx="1906067" cy="12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92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03633-C0D5-094B-9BCC-ED0EF10F6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55" y="1769618"/>
            <a:ext cx="3999946" cy="3925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20323F-2440-B74E-858F-929AB39CE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501" y="249455"/>
            <a:ext cx="9144000" cy="1143000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rgbClr val="002060"/>
                </a:solidFill>
              </a:rPr>
              <a:t>Proton Radiography was one of the First New Scientific Developments for Stockpile Stewardship.   It takes dynamic images (movies) of objects under weapons relevant conditions.</a:t>
            </a:r>
            <a:br>
              <a:rPr lang="en-US" sz="2600" b="1" dirty="0">
                <a:solidFill>
                  <a:srgbClr val="002060"/>
                </a:solidFill>
              </a:rPr>
            </a:br>
            <a:endParaRPr lang="en-US" sz="2600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8F6FDA-8A27-CD4D-ADD2-DEABD1EC8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8198" y="3833560"/>
            <a:ext cx="4279301" cy="2489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FFFA3D-ECE2-8E4F-B1BA-DC7CE1967963}"/>
              </a:ext>
            </a:extLst>
          </p:cNvPr>
          <p:cNvSpPr txBox="1"/>
          <p:nvPr/>
        </p:nvSpPr>
        <p:spPr>
          <a:xfrm>
            <a:off x="122204" y="5673487"/>
            <a:ext cx="495852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Spall-type material failure, induced by shock waves. Observe different behavior, depending on the material and its thicknesses.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07F27-42BE-1A4B-82A8-82EF7481CE02}"/>
              </a:ext>
            </a:extLst>
          </p:cNvPr>
          <p:cNvSpPr txBox="1"/>
          <p:nvPr/>
        </p:nvSpPr>
        <p:spPr>
          <a:xfrm>
            <a:off x="4954072" y="1960994"/>
            <a:ext cx="41234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long mean free path of high-energy protons and the ability to focus them allows movies to be taken of the behavior of material under shocked compression.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B90574-0837-634D-B021-3890492C7E9A}"/>
              </a:ext>
            </a:extLst>
          </p:cNvPr>
          <p:cNvSpPr txBox="1"/>
          <p:nvPr/>
        </p:nvSpPr>
        <p:spPr>
          <a:xfrm>
            <a:off x="4749652" y="3732133"/>
            <a:ext cx="4376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800 MeV proton </a:t>
            </a:r>
            <a:r>
              <a:rPr lang="en-US" sz="2000" b="1" dirty="0" err="1">
                <a:solidFill>
                  <a:srgbClr val="FFFF00"/>
                </a:solidFill>
              </a:rPr>
              <a:t>Prad</a:t>
            </a:r>
            <a:r>
              <a:rPr lang="en-US" sz="2000" b="1" dirty="0">
                <a:solidFill>
                  <a:srgbClr val="FFFF00"/>
                </a:solidFill>
              </a:rPr>
              <a:t> facility at LANSCE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1FA8BA-F1BA-6143-9285-C97166E545D7}"/>
              </a:ext>
            </a:extLst>
          </p:cNvPr>
          <p:cNvCxnSpPr/>
          <p:nvPr/>
        </p:nvCxnSpPr>
        <p:spPr>
          <a:xfrm flipV="1">
            <a:off x="202721" y="2498743"/>
            <a:ext cx="0" cy="228576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B0B08D6-D56E-D94A-A987-EB786014A16C}"/>
              </a:ext>
            </a:extLst>
          </p:cNvPr>
          <p:cNvSpPr txBox="1"/>
          <p:nvPr/>
        </p:nvSpPr>
        <p:spPr>
          <a:xfrm rot="16200000">
            <a:off x="58613" y="3653148"/>
            <a:ext cx="6575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2AC0E-3214-4C4F-B249-2B1FFA4F2E0B}"/>
              </a:ext>
            </a:extLst>
          </p:cNvPr>
          <p:cNvSpPr txBox="1"/>
          <p:nvPr/>
        </p:nvSpPr>
        <p:spPr>
          <a:xfrm>
            <a:off x="506743" y="1525429"/>
            <a:ext cx="40652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6</a:t>
            </a:r>
            <a:r>
              <a:rPr lang="en-US" sz="1400" dirty="0"/>
              <a:t>mm</a:t>
            </a:r>
            <a:r>
              <a:rPr lang="en-US" dirty="0"/>
              <a:t> Cu   </a:t>
            </a:r>
            <a:r>
              <a:rPr lang="en-US" b="1" dirty="0"/>
              <a:t>   </a:t>
            </a:r>
            <a:r>
              <a:rPr lang="en-US" dirty="0"/>
              <a:t>12</a:t>
            </a:r>
            <a:r>
              <a:rPr lang="en-US" sz="1400" dirty="0"/>
              <a:t>mm</a:t>
            </a:r>
            <a:r>
              <a:rPr lang="en-US" dirty="0"/>
              <a:t> Cu</a:t>
            </a:r>
            <a:r>
              <a:rPr lang="en-US" b="1" dirty="0"/>
              <a:t> </a:t>
            </a:r>
            <a:r>
              <a:rPr lang="en-US" dirty="0"/>
              <a:t>  6</a:t>
            </a:r>
            <a:r>
              <a:rPr lang="en-US" sz="1400" dirty="0"/>
              <a:t>mm</a:t>
            </a:r>
            <a:r>
              <a:rPr lang="en-US" dirty="0"/>
              <a:t> Sn  </a:t>
            </a:r>
            <a:r>
              <a:rPr lang="en-US" b="1" dirty="0"/>
              <a:t>  </a:t>
            </a:r>
            <a:r>
              <a:rPr lang="en-US" dirty="0"/>
              <a:t>12</a:t>
            </a:r>
            <a:r>
              <a:rPr lang="en-US" sz="1400" dirty="0"/>
              <a:t>mm</a:t>
            </a:r>
            <a:r>
              <a:rPr lang="en-US" dirty="0"/>
              <a:t> Sn</a:t>
            </a:r>
          </a:p>
        </p:txBody>
      </p:sp>
    </p:spTree>
    <p:extLst>
      <p:ext uri="{BB962C8B-B14F-4D97-AF65-F5344CB8AC3E}">
        <p14:creationId xmlns:p14="http://schemas.microsoft.com/office/powerpoint/2010/main" val="4179925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303E8-4484-0348-9A96-B10F935E8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446" y="607281"/>
            <a:ext cx="4102554" cy="2930395"/>
          </a:xfrm>
          <a:prstGeom prst="rect">
            <a:avLst/>
          </a:prstGeom>
        </p:spPr>
      </p:pic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5805820F-B9C0-3F4F-A571-7C50930E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1775" y="3317885"/>
            <a:ext cx="7128048" cy="455033"/>
          </a:xfrm>
        </p:spPr>
        <p:txBody>
          <a:bodyPr>
            <a:normAutofit fontScale="90000"/>
          </a:bodyPr>
          <a:lstStyle/>
          <a:p>
            <a:br>
              <a:rPr lang="en-US" altLang="en-US" sz="3600" b="1" dirty="0">
                <a:latin typeface="+mn-lt"/>
              </a:rPr>
            </a:br>
            <a:r>
              <a:rPr lang="en-US" altLang="en-US" sz="2200" b="1" dirty="0">
                <a:latin typeface="+mn-lt"/>
              </a:rPr>
              <a:t>For example</a:t>
            </a:r>
            <a:r>
              <a:rPr lang="en-US" altLang="en-US" sz="2700" dirty="0">
                <a:latin typeface="+mn-lt"/>
              </a:rPr>
              <a:t>, </a:t>
            </a:r>
            <a:r>
              <a:rPr lang="en-US" altLang="en-US" sz="2200" b="1" dirty="0">
                <a:latin typeface="+mn-lt"/>
              </a:rPr>
              <a:t>A-2/A-1 ratios involve a neutron energy threshold, and are used to determine thermonuclear fusion yields.</a:t>
            </a:r>
          </a:p>
        </p:txBody>
      </p:sp>
      <p:sp>
        <p:nvSpPr>
          <p:cNvPr id="19462" name="Rectangle 1030">
            <a:extLst>
              <a:ext uri="{FF2B5EF4-FFF2-40B4-BE49-F238E27FC236}">
                <a16:creationId xmlns:a16="http://schemas.microsoft.com/office/drawing/2014/main" id="{0155AC15-43F4-104C-8E46-4B9078497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305234"/>
            <a:ext cx="106680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/>
              <a:t>A-2</a:t>
            </a:r>
          </a:p>
          <a:p>
            <a:pPr algn="ctr"/>
            <a:r>
              <a:rPr lang="en-US" altLang="en-US" b="1"/>
              <a:t>N-2,Z</a:t>
            </a:r>
          </a:p>
        </p:txBody>
      </p:sp>
      <p:sp>
        <p:nvSpPr>
          <p:cNvPr id="19466" name="Rectangle 1034">
            <a:extLst>
              <a:ext uri="{FF2B5EF4-FFF2-40B4-BE49-F238E27FC236}">
                <a16:creationId xmlns:a16="http://schemas.microsoft.com/office/drawing/2014/main" id="{54BF0C6F-D258-544E-80E8-83061BD56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305234"/>
            <a:ext cx="106680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/>
              <a:t>A-1</a:t>
            </a:r>
          </a:p>
          <a:p>
            <a:pPr algn="ctr"/>
            <a:r>
              <a:rPr lang="en-US" altLang="en-US" b="1"/>
              <a:t>N-1,Z</a:t>
            </a:r>
          </a:p>
        </p:txBody>
      </p:sp>
      <p:sp>
        <p:nvSpPr>
          <p:cNvPr id="19467" name="Rectangle 1035">
            <a:extLst>
              <a:ext uri="{FF2B5EF4-FFF2-40B4-BE49-F238E27FC236}">
                <a16:creationId xmlns:a16="http://schemas.microsoft.com/office/drawing/2014/main" id="{DAA437C2-DD72-5540-B6DF-D4C553216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305234"/>
            <a:ext cx="1066800" cy="1295400"/>
          </a:xfrm>
          <a:prstGeom prst="rect">
            <a:avLst/>
          </a:prstGeom>
          <a:solidFill>
            <a:srgbClr val="99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/>
              <a:t>A</a:t>
            </a:r>
          </a:p>
          <a:p>
            <a:pPr algn="ctr"/>
            <a:r>
              <a:rPr lang="en-US" altLang="en-US" b="1"/>
              <a:t>N,Z</a:t>
            </a:r>
          </a:p>
        </p:txBody>
      </p:sp>
      <p:sp>
        <p:nvSpPr>
          <p:cNvPr id="19468" name="Rectangle 1036">
            <a:extLst>
              <a:ext uri="{FF2B5EF4-FFF2-40B4-BE49-F238E27FC236}">
                <a16:creationId xmlns:a16="http://schemas.microsoft.com/office/drawing/2014/main" id="{F90D0614-79CC-C64D-ABA2-1F03289A8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4305234"/>
            <a:ext cx="1066800" cy="129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/>
              <a:t>A+1</a:t>
            </a:r>
          </a:p>
          <a:p>
            <a:pPr algn="ctr"/>
            <a:r>
              <a:rPr lang="en-US" altLang="en-US" b="1"/>
              <a:t>N+1,Z</a:t>
            </a:r>
          </a:p>
        </p:txBody>
      </p:sp>
      <p:sp>
        <p:nvSpPr>
          <p:cNvPr id="19469" name="Line 1037">
            <a:extLst>
              <a:ext uri="{FF2B5EF4-FFF2-40B4-BE49-F238E27FC236}">
                <a16:creationId xmlns:a16="http://schemas.microsoft.com/office/drawing/2014/main" id="{44D9B67C-2F8D-5646-A0F8-E748DA73B5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4914834"/>
            <a:ext cx="1219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Line 1038">
            <a:extLst>
              <a:ext uri="{FF2B5EF4-FFF2-40B4-BE49-F238E27FC236}">
                <a16:creationId xmlns:a16="http://schemas.microsoft.com/office/drawing/2014/main" id="{E5094C24-299A-4C42-8A1E-751AFF2D16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0200" y="4914834"/>
            <a:ext cx="1219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1" name="Line 1039">
            <a:extLst>
              <a:ext uri="{FF2B5EF4-FFF2-40B4-BE49-F238E27FC236}">
                <a16:creationId xmlns:a16="http://schemas.microsoft.com/office/drawing/2014/main" id="{A646D340-20E0-F442-AEC4-FBCDCB0FBF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4914834"/>
            <a:ext cx="1295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2" name="Line 1040">
            <a:extLst>
              <a:ext uri="{FF2B5EF4-FFF2-40B4-BE49-F238E27FC236}">
                <a16:creationId xmlns:a16="http://schemas.microsoft.com/office/drawing/2014/main" id="{27D6D5CA-1428-9342-9957-D0A12CEE3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219634"/>
            <a:ext cx="10668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4" name="Line 1042">
            <a:extLst>
              <a:ext uri="{FF2B5EF4-FFF2-40B4-BE49-F238E27FC236}">
                <a16:creationId xmlns:a16="http://schemas.microsoft.com/office/drawing/2014/main" id="{372A9C2C-1488-9D4A-82D6-7CF24E211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5295834"/>
            <a:ext cx="10668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5" name="Line 1043">
            <a:extLst>
              <a:ext uri="{FF2B5EF4-FFF2-40B4-BE49-F238E27FC236}">
                <a16:creationId xmlns:a16="http://schemas.microsoft.com/office/drawing/2014/main" id="{76969922-0BE5-1D40-B980-0753AE3A9E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5219634"/>
            <a:ext cx="10668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6" name="Text Box 1044">
            <a:extLst>
              <a:ext uri="{FF2B5EF4-FFF2-40B4-BE49-F238E27FC236}">
                <a16:creationId xmlns:a16="http://schemas.microsoft.com/office/drawing/2014/main" id="{99D65623-082D-B747-941C-1F5FC037C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471844"/>
            <a:ext cx="55659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(n,2n)                                      (n,2n)                             (n,2n)</a:t>
            </a:r>
          </a:p>
        </p:txBody>
      </p:sp>
      <p:sp>
        <p:nvSpPr>
          <p:cNvPr id="19477" name="Text Box 1045">
            <a:extLst>
              <a:ext uri="{FF2B5EF4-FFF2-40B4-BE49-F238E27FC236}">
                <a16:creationId xmlns:a16="http://schemas.microsoft.com/office/drawing/2014/main" id="{FFACE8DA-0BF0-3943-8D85-9E643C94E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219634"/>
            <a:ext cx="58070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009900"/>
                </a:solidFill>
              </a:rPr>
              <a:t>(</a:t>
            </a:r>
            <a:r>
              <a:rPr lang="en-US" altLang="en-US" dirty="0" err="1">
                <a:solidFill>
                  <a:srgbClr val="009900"/>
                </a:solidFill>
              </a:rPr>
              <a:t>n,</a:t>
            </a:r>
            <a:r>
              <a:rPr lang="en-US" altLang="en-US" dirty="0" err="1">
                <a:solidFill>
                  <a:srgbClr val="009900"/>
                </a:solidFill>
                <a:latin typeface="Symbol" pitchFamily="2" charset="2"/>
              </a:rPr>
              <a:t>g</a:t>
            </a:r>
            <a:r>
              <a:rPr lang="en-US" altLang="en-US" dirty="0">
                <a:solidFill>
                  <a:srgbClr val="009900"/>
                </a:solidFill>
              </a:rPr>
              <a:t>)                                            (</a:t>
            </a:r>
            <a:r>
              <a:rPr lang="en-US" altLang="en-US" dirty="0" err="1">
                <a:solidFill>
                  <a:srgbClr val="009900"/>
                </a:solidFill>
              </a:rPr>
              <a:t>n,</a:t>
            </a:r>
            <a:r>
              <a:rPr lang="en-US" altLang="en-US" dirty="0" err="1">
                <a:solidFill>
                  <a:srgbClr val="009900"/>
                </a:solidFill>
                <a:latin typeface="Symbol" pitchFamily="2" charset="2"/>
              </a:rPr>
              <a:t>g</a:t>
            </a:r>
            <a:r>
              <a:rPr lang="en-US" altLang="en-US" dirty="0">
                <a:solidFill>
                  <a:srgbClr val="009900"/>
                </a:solidFill>
              </a:rPr>
              <a:t>)                                 (</a:t>
            </a:r>
            <a:r>
              <a:rPr lang="en-US" altLang="en-US" dirty="0" err="1">
                <a:solidFill>
                  <a:srgbClr val="009900"/>
                </a:solidFill>
              </a:rPr>
              <a:t>n,</a:t>
            </a:r>
            <a:r>
              <a:rPr lang="en-US" altLang="en-US" dirty="0" err="1">
                <a:solidFill>
                  <a:srgbClr val="009900"/>
                </a:solidFill>
                <a:latin typeface="Symbol" pitchFamily="2" charset="2"/>
              </a:rPr>
              <a:t>g</a:t>
            </a:r>
            <a:r>
              <a:rPr lang="en-US" altLang="en-US" dirty="0">
                <a:solidFill>
                  <a:srgbClr val="009900"/>
                </a:solidFill>
              </a:rPr>
              <a:t>)</a:t>
            </a:r>
          </a:p>
          <a:p>
            <a:endParaRPr lang="en-US" altLang="en-US" dirty="0">
              <a:solidFill>
                <a:srgbClr val="009900"/>
              </a:solidFill>
            </a:endParaRPr>
          </a:p>
          <a:p>
            <a:endParaRPr lang="en-US" altLang="en-US" dirty="0"/>
          </a:p>
        </p:txBody>
      </p:sp>
      <p:sp>
        <p:nvSpPr>
          <p:cNvPr id="19479" name="Text Box 1047">
            <a:extLst>
              <a:ext uri="{FF2B5EF4-FFF2-40B4-BE49-F238E27FC236}">
                <a16:creationId xmlns:a16="http://schemas.microsoft.com/office/drawing/2014/main" id="{5E457C8E-B01B-B44D-9023-932EA98EB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333" y="5438794"/>
            <a:ext cx="521623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dirty="0"/>
          </a:p>
          <a:p>
            <a:r>
              <a:rPr lang="en-US" altLang="en-US" dirty="0"/>
              <a:t>                                                   </a:t>
            </a:r>
            <a:r>
              <a:rPr lang="en-US" altLang="en-US" sz="2400" b="1" dirty="0"/>
              <a:t>A-2/A-1   = ½   </a:t>
            </a:r>
            <a:r>
              <a:rPr lang="en-US" altLang="en-US" sz="2400" b="1" dirty="0">
                <a:latin typeface="Symbol" pitchFamily="2" charset="2"/>
              </a:rPr>
              <a:t>s  f</a:t>
            </a:r>
          </a:p>
          <a:p>
            <a:endParaRPr lang="en-US" altLang="en-US" sz="2400" b="1" dirty="0">
              <a:latin typeface="Symbol" pitchFamily="2" charset="2"/>
            </a:endParaRPr>
          </a:p>
          <a:p>
            <a:r>
              <a:rPr lang="en-US" altLang="en-US" dirty="0"/>
              <a:t>    </a:t>
            </a:r>
          </a:p>
        </p:txBody>
      </p:sp>
      <p:sp>
        <p:nvSpPr>
          <p:cNvPr id="19480" name="Text Box 1048">
            <a:extLst>
              <a:ext uri="{FF2B5EF4-FFF2-40B4-BE49-F238E27FC236}">
                <a16:creationId xmlns:a16="http://schemas.microsoft.com/office/drawing/2014/main" id="{39283C36-1066-5343-8B32-237C03BC6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24716"/>
            <a:ext cx="5047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dirty="0"/>
          </a:p>
          <a:p>
            <a:r>
              <a:rPr lang="en-US" altLang="en-US" b="1" dirty="0"/>
              <a:t>  </a:t>
            </a:r>
            <a:r>
              <a:rPr lang="en-US" altLang="en-US" sz="1800" b="1" dirty="0"/>
              <a:t>A-1(n,2n)A-2                      14 MeV neutron </a:t>
            </a:r>
            <a:r>
              <a:rPr lang="en-US" altLang="en-US" sz="1800" b="1"/>
              <a:t>fluence,</a:t>
            </a:r>
            <a:endParaRPr lang="en-US" altLang="en-US" sz="1800" b="1" dirty="0"/>
          </a:p>
        </p:txBody>
      </p:sp>
      <p:sp>
        <p:nvSpPr>
          <p:cNvPr id="19481" name="Line 1049">
            <a:extLst>
              <a:ext uri="{FF2B5EF4-FFF2-40B4-BE49-F238E27FC236}">
                <a16:creationId xmlns:a16="http://schemas.microsoft.com/office/drawing/2014/main" id="{A087CDA7-E7F3-8947-BAA2-F011A129B8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31024" y="6048395"/>
            <a:ext cx="795157" cy="3047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2" name="Line 1050">
            <a:extLst>
              <a:ext uri="{FF2B5EF4-FFF2-40B4-BE49-F238E27FC236}">
                <a16:creationId xmlns:a16="http://schemas.microsoft.com/office/drawing/2014/main" id="{8B12B226-CE6A-BE40-A621-26772FC4F8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2540" y="6039633"/>
            <a:ext cx="352059" cy="2898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6C80A1-08EF-ED42-9100-153C0C78C450}"/>
              </a:ext>
            </a:extLst>
          </p:cNvPr>
          <p:cNvSpPr txBox="1"/>
          <p:nvPr/>
        </p:nvSpPr>
        <p:spPr>
          <a:xfrm>
            <a:off x="420408" y="106669"/>
            <a:ext cx="84555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b="1" u="sng" dirty="0">
                <a:solidFill>
                  <a:srgbClr val="002060"/>
                </a:solidFill>
              </a:rPr>
              <a:t>Weapons Radiochemistry</a:t>
            </a:r>
            <a:r>
              <a:rPr lang="en-US" altLang="en-US" sz="2400" b="1" dirty="0">
                <a:solidFill>
                  <a:srgbClr val="002060"/>
                </a:solidFill>
              </a:rPr>
              <a:t> – a specialized form of nucleosynthesis.</a:t>
            </a:r>
          </a:p>
          <a:p>
            <a:r>
              <a:rPr lang="en-US" altLang="en-US" sz="2400" b="1" dirty="0">
                <a:solidFill>
                  <a:srgbClr val="002060"/>
                </a:solidFill>
              </a:rPr>
              <a:t>Many modern nuclear cross section measurements contribute.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C2AE5B-35EE-1646-9B04-7603FDEBB868}"/>
              </a:ext>
            </a:extLst>
          </p:cNvPr>
          <p:cNvSpPr txBox="1"/>
          <p:nvPr/>
        </p:nvSpPr>
        <p:spPr>
          <a:xfrm>
            <a:off x="124081" y="1309900"/>
            <a:ext cx="5402100" cy="1569660"/>
          </a:xfrm>
          <a:prstGeom prst="rect">
            <a:avLst/>
          </a:prstGeom>
          <a:gradFill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r>
              <a:rPr lang="en-US" sz="2400" b="1" dirty="0"/>
              <a:t>Differences in the energy dependence of nuclear cross sections allows inferences to be made about the exploded device from analyses of the radioactive debris.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7922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-8_hayes-Applicati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09" y="519098"/>
            <a:ext cx="5648523" cy="3484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700" b="1" u="sng" dirty="0">
                <a:solidFill>
                  <a:srgbClr val="000090"/>
                </a:solidFill>
              </a:rPr>
              <a:t>Nuclear forensics</a:t>
            </a:r>
            <a:r>
              <a:rPr lang="en-US" sz="2700" b="1" dirty="0">
                <a:solidFill>
                  <a:srgbClr val="000090"/>
                </a:solidFill>
              </a:rPr>
              <a:t> needs to provide answers on a very short timescale in the event of a nuclear attack </a:t>
            </a:r>
            <a:br>
              <a:rPr lang="en-US" sz="2400" b="1" dirty="0">
                <a:solidFill>
                  <a:srgbClr val="000090"/>
                </a:solidFill>
              </a:rPr>
            </a:b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380125"/>
            <a:ext cx="86245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The transmutation of actinides in a nuclear explosion can provide detailed information on the nature of the explosion.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By deducing the neutron fluence seen by each actinide, the devise design can be reconstructed approximately.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Forensic Exercises that test the scheme are constantly being run, and the different national labs ‘compete’ with each other. 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But it takes time to gather the debris and chemically separate the actinides for mass spectroscopy analysis.</a:t>
            </a:r>
          </a:p>
        </p:txBody>
      </p:sp>
    </p:spTree>
    <p:extLst>
      <p:ext uri="{BB962C8B-B14F-4D97-AF65-F5344CB8AC3E}">
        <p14:creationId xmlns:p14="http://schemas.microsoft.com/office/powerpoint/2010/main" val="3248072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30000</TotalTime>
  <Words>1830</Words>
  <Application>Microsoft Macintosh PowerPoint</Application>
  <PresentationFormat>On-screen Show (4:3)</PresentationFormat>
  <Paragraphs>219</Paragraphs>
  <Slides>22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msgothic</vt:lpstr>
      <vt:lpstr>Symbol</vt:lpstr>
      <vt:lpstr>Wingdings</vt:lpstr>
      <vt:lpstr>Office Theme</vt:lpstr>
      <vt:lpstr>Equation</vt:lpstr>
      <vt:lpstr>Applications of Nuclear Physics to Nuclear Security  and other Societal Problems    Yale University, 18th June 2018</vt:lpstr>
      <vt:lpstr>Applied Nuclear Physics is very Interdisciplinary</vt:lpstr>
      <vt:lpstr>Unique Properties of Nuclei Allow Nuclear Physics Teachiques to  Address Many “Societal Needs”</vt:lpstr>
      <vt:lpstr>From the Earliest Days, Nuclear Physicists Applied their Knowledge to Societal Problem</vt:lpstr>
      <vt:lpstr>Since the Manhattan Project, Nuclear Applications have had a Large Defense &amp; Security Component</vt:lpstr>
      <vt:lpstr>The Defense/Security Field is Driven by the Problems</vt:lpstr>
      <vt:lpstr>Proton Radiography was one of the First New Scientific Developments for Stockpile Stewardship.   It takes dynamic images (movies) of objects under weapons relevant conditions. </vt:lpstr>
      <vt:lpstr> For example, A-2/A-1 ratios involve a neutron energy threshold, and are used to determine thermonuclear fusion yields.</vt:lpstr>
      <vt:lpstr>Nuclear forensics needs to provide answers on a very short timescale in the event of a nuclear attack  </vt:lpstr>
      <vt:lpstr>PowerPoint Presentation</vt:lpstr>
      <vt:lpstr>#1 Nuclear Forensic Question: Do they have another one?</vt:lpstr>
      <vt:lpstr>PowerPoint Presentation</vt:lpstr>
      <vt:lpstr>PowerPoint Presentation</vt:lpstr>
      <vt:lpstr>The National Ignition Facility aims to achieve Fusion Ignition through indirect drive of inertial confinement capsules. Many Stockpile Issues are also addressed at NIF.  </vt:lpstr>
      <vt:lpstr>The Burn Rate is determined by the velocity-averaged cross-section and the ion densities</vt:lpstr>
      <vt:lpstr>The Capsule Involves Three Layers: DT Gas, DT Ice, and a Plastic Ablator</vt:lpstr>
      <vt:lpstr>Rare Nuclear Reactions in the Cold Fuel are produced by the neutrons from the hotspot knocking-on D and T ions to MeV Energies. These reactions are also used as Stockpile Diagnostics. </vt:lpstr>
      <vt:lpstr>Clover Detector, Originally a Prototype for Majorana 0νββ, allowed 1st Measurement of Rare Reaction-in-Flight Neutrons at NIF </vt:lpstr>
      <vt:lpstr> Muon Imaging, extended to 3-D Tomography,  is addressing several of Today’s societal problems</vt:lpstr>
      <vt:lpstr> Atom Trap Trace Analysis, using similar techniques as in Nuclear EDMs searches, are addressing problems in earth and climate science  </vt:lpstr>
      <vt:lpstr>Nuclear Physics has Transformed both  Diagnostic and Therapeutic Medicine  </vt:lpstr>
      <vt:lpstr>Many other Applications</vt:lpstr>
    </vt:vector>
  </TitlesOfParts>
  <Company>LANL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Unique Properties of Nuclei Allow us to  Address Many “Societal Needs”</dc:title>
  <dc:creator>Anna Hayes</dc:creator>
  <cp:lastModifiedBy>Microsoft Office User</cp:lastModifiedBy>
  <cp:revision>342</cp:revision>
  <cp:lastPrinted>2014-09-29T04:35:58Z</cp:lastPrinted>
  <dcterms:created xsi:type="dcterms:W3CDTF">2014-09-24T17:16:25Z</dcterms:created>
  <dcterms:modified xsi:type="dcterms:W3CDTF">2018-06-19T15:10:47Z</dcterms:modified>
</cp:coreProperties>
</file>