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51"/>
  </p:notesMasterIdLst>
  <p:sldIdLst>
    <p:sldId id="256" r:id="rId2"/>
    <p:sldId id="257" r:id="rId3"/>
    <p:sldId id="258" r:id="rId4"/>
    <p:sldId id="284" r:id="rId5"/>
    <p:sldId id="285" r:id="rId6"/>
    <p:sldId id="261" r:id="rId7"/>
    <p:sldId id="262" r:id="rId8"/>
    <p:sldId id="263" r:id="rId9"/>
    <p:sldId id="268" r:id="rId10"/>
    <p:sldId id="269" r:id="rId11"/>
    <p:sldId id="270" r:id="rId12"/>
    <p:sldId id="272" r:id="rId13"/>
    <p:sldId id="273" r:id="rId14"/>
    <p:sldId id="274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8" r:id="rId23"/>
    <p:sldId id="312" r:id="rId24"/>
    <p:sldId id="313" r:id="rId25"/>
    <p:sldId id="314" r:id="rId26"/>
    <p:sldId id="292" r:id="rId27"/>
    <p:sldId id="293" r:id="rId28"/>
    <p:sldId id="287" r:id="rId29"/>
    <p:sldId id="294" r:id="rId30"/>
    <p:sldId id="296" r:id="rId31"/>
    <p:sldId id="297" r:id="rId32"/>
    <p:sldId id="298" r:id="rId33"/>
    <p:sldId id="299" r:id="rId34"/>
    <p:sldId id="300" r:id="rId35"/>
    <p:sldId id="311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286" r:id="rId45"/>
    <p:sldId id="309" r:id="rId46"/>
    <p:sldId id="310" r:id="rId47"/>
    <p:sldId id="264" r:id="rId48"/>
    <p:sldId id="266" r:id="rId49"/>
    <p:sldId id="267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DCA7"/>
    <a:srgbClr val="71DC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9"/>
    <p:restoredTop sz="94692"/>
  </p:normalViewPr>
  <p:slideViewPr>
    <p:cSldViewPr snapToGrid="0" snapToObjects="1">
      <p:cViewPr>
        <p:scale>
          <a:sx n="100" d="100"/>
          <a:sy n="100" d="100"/>
        </p:scale>
        <p:origin x="1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FB645-DDB6-E44E-AB05-D819D8463F9C}" type="datetimeFigureOut">
              <a:rPr lang="en-US" smtClean="0"/>
              <a:t>6/20/18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EABF2-A0D0-FB43-A74C-5BBCB6E4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67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Neutrino free-streaming inhibits</a:t>
            </a:r>
            <a:r>
              <a:rPr lang="en-US" baseline="0"/>
              <a:t> the growth of perturbations (i.e. suppress the matter power spectrum)</a:t>
            </a:r>
          </a:p>
          <a:p>
            <a:r>
              <a:rPr lang="en-US" baseline="0"/>
              <a:t>Degeneracy is enhanced at lower neutrino masses</a:t>
            </a:r>
            <a:endParaRPr lang="en-US"/>
          </a:p>
          <a:p>
            <a:r>
              <a:rPr lang="en-US"/>
              <a:t>Increasing</a:t>
            </a:r>
            <a:r>
              <a:rPr lang="en-US" baseline="0"/>
              <a:t> mnu decreases the a</a:t>
            </a:r>
            <a:r>
              <a:rPr lang="en-US"/>
              <a:t>mplitude of power spectrum of</a:t>
            </a:r>
            <a:r>
              <a:rPr lang="en-US" baseline="0"/>
              <a:t> matter perturbations in universe</a:t>
            </a:r>
          </a:p>
          <a:p>
            <a:r>
              <a:rPr lang="en-US" baseline="0"/>
              <a:t>Tension with Planck Sunyaev-Zel’dovich cluster abundances. That pushes m_nu higher, but that in turn worsens the discrepancy with local H0 measurements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1C7CC-C0B4-2C44-A88E-702EE6C20558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76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5E406-8724-194A-9A1B-4520205691C7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01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EBD8C-2354-C542-B6B1-EA372A6856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6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EABF2-A0D0-FB43-A74C-5BBCB6E43D3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48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38DB9-58F8-D640-8293-BD1F4F23CC7C}" type="datetime1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6356350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ight Triangle 7"/>
          <p:cNvSpPr/>
          <p:nvPr/>
        </p:nvSpPr>
        <p:spPr>
          <a:xfrm rot="10800000">
            <a:off x="8377518" y="3161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ight Triangle 8"/>
          <p:cNvSpPr/>
          <p:nvPr/>
        </p:nvSpPr>
        <p:spPr>
          <a:xfrm rot="10800000" flipH="1">
            <a:off x="0" y="1851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ight Triangle 9"/>
          <p:cNvSpPr/>
          <p:nvPr/>
        </p:nvSpPr>
        <p:spPr>
          <a:xfrm flipH="1">
            <a:off x="8377518" y="6356350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-1" y="6721476"/>
            <a:ext cx="9144001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-1" y="1"/>
            <a:ext cx="9144001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1" y="91088"/>
            <a:ext cx="1484380" cy="982676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DF62-9F21-794A-B55B-3D15C0391749}" type="datetime1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71BFD-E3C3-8E4B-8E56-777B3D8AABD3}" type="datetime1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2671" y="549514"/>
            <a:ext cx="6858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6043" y="4286011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700">
                <a:solidFill>
                  <a:schemeClr val="accent6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6" name="Right Triangle 35"/>
          <p:cNvSpPr/>
          <p:nvPr/>
        </p:nvSpPr>
        <p:spPr>
          <a:xfrm>
            <a:off x="0" y="635635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ight Triangle 36"/>
          <p:cNvSpPr/>
          <p:nvPr/>
        </p:nvSpPr>
        <p:spPr>
          <a:xfrm rot="10800000">
            <a:off x="8377518" y="3161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Right Triangle 37"/>
          <p:cNvSpPr/>
          <p:nvPr/>
        </p:nvSpPr>
        <p:spPr>
          <a:xfrm rot="10800000" flipH="1">
            <a:off x="0" y="-617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Right Triangle 38"/>
          <p:cNvSpPr/>
          <p:nvPr/>
        </p:nvSpPr>
        <p:spPr>
          <a:xfrm flipH="1">
            <a:off x="8377518" y="635635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/>
          <p:cNvSpPr/>
          <p:nvPr/>
        </p:nvSpPr>
        <p:spPr>
          <a:xfrm>
            <a:off x="-1" y="6721476"/>
            <a:ext cx="9144001" cy="136525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/>
          <p:cNvSpPr/>
          <p:nvPr/>
        </p:nvSpPr>
        <p:spPr>
          <a:xfrm>
            <a:off x="-1" y="1"/>
            <a:ext cx="9144001" cy="136525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3162"/>
            <a:ext cx="1317764" cy="1163166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28650" y="94130"/>
            <a:ext cx="7886700" cy="1030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28650" y="1489917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37353" y="6344777"/>
            <a:ext cx="12017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 i="1">
                <a:solidFill>
                  <a:schemeClr val="accent6"/>
                </a:solidFill>
              </a:defRPr>
            </a:lvl1pPr>
          </a:lstStyle>
          <a:p>
            <a:fld id="{B55A3953-3225-3245-9A3F-FD560FABE13A}" type="datetime1">
              <a:rPr lang="en-US" smtClean="0"/>
              <a:t>6/22/18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98504" y="6356351"/>
            <a:ext cx="4086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 i="1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89481" y="6356351"/>
            <a:ext cx="1164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i="1">
                <a:solidFill>
                  <a:schemeClr val="accent6"/>
                </a:solidFill>
              </a:defRPr>
            </a:lvl1pPr>
          </a:lstStyle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ight Triangle 11"/>
          <p:cNvSpPr/>
          <p:nvPr/>
        </p:nvSpPr>
        <p:spPr>
          <a:xfrm>
            <a:off x="0" y="635635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ight Triangle 12"/>
          <p:cNvSpPr/>
          <p:nvPr/>
        </p:nvSpPr>
        <p:spPr>
          <a:xfrm rot="10800000">
            <a:off x="8377518" y="-617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Triangle 13"/>
          <p:cNvSpPr/>
          <p:nvPr/>
        </p:nvSpPr>
        <p:spPr>
          <a:xfrm rot="10800000" flipH="1">
            <a:off x="0" y="-617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Triangle 14"/>
          <p:cNvSpPr/>
          <p:nvPr/>
        </p:nvSpPr>
        <p:spPr>
          <a:xfrm flipH="1">
            <a:off x="8377518" y="635635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/>
          <p:cNvSpPr/>
          <p:nvPr/>
        </p:nvSpPr>
        <p:spPr>
          <a:xfrm>
            <a:off x="-1" y="6721476"/>
            <a:ext cx="9144001" cy="136525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/>
          <p:cNvSpPr/>
          <p:nvPr/>
        </p:nvSpPr>
        <p:spPr>
          <a:xfrm>
            <a:off x="-1" y="1"/>
            <a:ext cx="9144001" cy="136525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/>
          <p:cNvSpPr/>
          <p:nvPr/>
        </p:nvSpPr>
        <p:spPr>
          <a:xfrm>
            <a:off x="628651" y="1046025"/>
            <a:ext cx="7886700" cy="110423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701"/>
            <a:ext cx="774090" cy="68327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" y="6669742"/>
            <a:ext cx="9144001" cy="1882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6171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537538"/>
            <a:ext cx="7886700" cy="4351338"/>
          </a:xfrm>
        </p:spPr>
        <p:txBody>
          <a:bodyPr>
            <a:normAutofit/>
          </a:bodyPr>
          <a:lstStyle>
            <a:lvl1pPr marL="349250" indent="-349250">
              <a:buClr>
                <a:srgbClr val="0070C0"/>
              </a:buClr>
              <a:buFont typeface=".LucidaGrandeUI" charset="0"/>
              <a:buChar char="◆"/>
              <a:tabLst/>
              <a:defRPr sz="2400"/>
            </a:lvl1pPr>
            <a:lvl2pPr marL="804863" indent="-347663">
              <a:buClr>
                <a:srgbClr val="0070C0"/>
              </a:buClr>
              <a:buFont typeface=".LucidaGrandeUI" charset="0"/>
              <a:buChar char="◆"/>
              <a:tabLst/>
              <a:defRPr sz="2400"/>
            </a:lvl2pPr>
            <a:lvl3pPr marL="1260475" indent="-346075">
              <a:buClr>
                <a:srgbClr val="0070C0"/>
              </a:buClr>
              <a:buFont typeface=".LucidaGrandeUI" charset="0"/>
              <a:buChar char="◆"/>
              <a:tabLst/>
              <a:defRPr sz="2400"/>
            </a:lvl3pPr>
            <a:lvl4pPr marL="1717675" indent="-346075">
              <a:buClr>
                <a:srgbClr val="0070C0"/>
              </a:buClr>
              <a:buFont typeface=".LucidaGrandeUI" charset="0"/>
              <a:buChar char="◆"/>
              <a:tabLst/>
              <a:defRPr sz="2400"/>
            </a:lvl4pPr>
            <a:lvl5pPr marL="2173288" indent="-344488">
              <a:buClr>
                <a:srgbClr val="0070C0"/>
              </a:buClr>
              <a:buFont typeface=".LucidaGrandeUI" charset="0"/>
              <a:buChar char="◆"/>
              <a:tabLst/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81" y="6576062"/>
            <a:ext cx="2057400" cy="365125"/>
          </a:xfrm>
        </p:spPr>
        <p:txBody>
          <a:bodyPr/>
          <a:lstStyle>
            <a:lvl1pPr>
              <a:defRPr sz="1400" i="1">
                <a:solidFill>
                  <a:schemeClr val="bg1"/>
                </a:solidFill>
              </a:defRPr>
            </a:lvl1pPr>
          </a:lstStyle>
          <a:p>
            <a:fld id="{D4380032-0870-434B-A3C7-5A05A8B132F2}" type="datetime1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11926" y="6580469"/>
            <a:ext cx="5260769" cy="365125"/>
          </a:xfrm>
        </p:spPr>
        <p:txBody>
          <a:bodyPr/>
          <a:lstStyle>
            <a:lvl1pPr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Parno</a:t>
            </a:r>
            <a:r>
              <a:rPr lang="en-US" dirty="0" smtClean="0"/>
              <a:t> -- Experimental Neutrino Physics II -- NNPSS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571504"/>
            <a:ext cx="2057400" cy="365125"/>
          </a:xfrm>
        </p:spPr>
        <p:txBody>
          <a:bodyPr/>
          <a:lstStyle>
            <a:lvl1pPr>
              <a:defRPr sz="1400" i="1">
                <a:solidFill>
                  <a:schemeClr val="bg1"/>
                </a:solidFill>
              </a:defRPr>
            </a:lvl1pPr>
          </a:lstStyle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6356350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ight Triangle 7"/>
          <p:cNvSpPr/>
          <p:nvPr/>
        </p:nvSpPr>
        <p:spPr>
          <a:xfrm rot="10800000">
            <a:off x="8377518" y="-6170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ight Triangle 8"/>
          <p:cNvSpPr/>
          <p:nvPr/>
        </p:nvSpPr>
        <p:spPr>
          <a:xfrm rot="10800000" flipH="1">
            <a:off x="0" y="-6170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ight Triangle 9"/>
          <p:cNvSpPr/>
          <p:nvPr/>
        </p:nvSpPr>
        <p:spPr>
          <a:xfrm flipH="1">
            <a:off x="8377518" y="6356350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-1" y="1"/>
            <a:ext cx="9144001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628651" y="1013941"/>
            <a:ext cx="7886700" cy="45719"/>
          </a:xfrm>
          <a:prstGeom prst="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" y="6351943"/>
            <a:ext cx="760581" cy="503513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3B967-55FD-D348-A346-3A963006E18E}" type="datetime1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0EF1A-59DC-8A47-AC26-96D3FAFE148C}" type="datetime1">
              <a:rPr lang="en-US" smtClean="0"/>
              <a:t>6/22/18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179DD-C90A-3742-A768-FD258996B7F6}" type="datetime1">
              <a:rPr lang="en-US" smtClean="0"/>
              <a:t>6/22/18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FFE1-670D-D240-881B-2AEE2D475BBF}" type="datetime1">
              <a:rPr lang="en-US" smtClean="0"/>
              <a:t>6/22/18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9312-4AEA-3A41-9C2C-B9BED5C63FD0}" type="datetime1">
              <a:rPr lang="en-US" smtClean="0"/>
              <a:t>6/22/18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8D31-50E0-DE49-AEE6-FFDDC7DCAC44}" type="datetime1">
              <a:rPr lang="en-US" smtClean="0"/>
              <a:t>6/22/18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698C8-54F7-4245-AF50-2A55BF9262F0}" type="datetime1">
              <a:rPr lang="en-US" smtClean="0"/>
              <a:t>6/22/18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3292C-9AB7-0442-AC20-F2DB653C2C7B}" type="datetime1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99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32.emf"/><Relationship Id="rId7" Type="http://schemas.openxmlformats.org/officeDocument/2006/relationships/image" Target="../media/image3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39.emf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Relationship Id="rId3" Type="http://schemas.openxmlformats.org/officeDocument/2006/relationships/image" Target="../media/image6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Relationship Id="rId3" Type="http://schemas.openxmlformats.org/officeDocument/2006/relationships/image" Target="../media/image7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Relationship Id="rId3" Type="http://schemas.openxmlformats.org/officeDocument/2006/relationships/image" Target="../media/image7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Relationship Id="rId3" Type="http://schemas.openxmlformats.org/officeDocument/2006/relationships/image" Target="../media/image78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Relationship Id="rId3" Type="http://schemas.openxmlformats.org/officeDocument/2006/relationships/image" Target="../media/image80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Relationship Id="rId3" Type="http://schemas.openxmlformats.org/officeDocument/2006/relationships/image" Target="../media/image8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pply.interfolio.com/5143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7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8" Type="http://schemas.openxmlformats.org/officeDocument/2006/relationships/image" Target="../media/image16.png"/><Relationship Id="rId9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Neutrino </a:t>
            </a:r>
            <a:r>
              <a:rPr lang="en-US" dirty="0" smtClean="0"/>
              <a:t>Physics II: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Nature of Neutrinos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-72736" y="4468091"/>
            <a:ext cx="8873836" cy="2130137"/>
          </a:xfrm>
        </p:spPr>
        <p:txBody>
          <a:bodyPr>
            <a:normAutofit/>
          </a:bodyPr>
          <a:lstStyle/>
          <a:p>
            <a:r>
              <a:rPr lang="en-US" dirty="0" smtClean="0"/>
              <a:t>Diana </a:t>
            </a:r>
            <a:r>
              <a:rPr lang="en-US" dirty="0" err="1" smtClean="0"/>
              <a:t>Parno</a:t>
            </a:r>
            <a:endParaRPr lang="en-US" dirty="0" smtClean="0"/>
          </a:p>
          <a:p>
            <a:r>
              <a:rPr lang="en-US" dirty="0" smtClean="0"/>
              <a:t>Carnegie Mellon University</a:t>
            </a:r>
          </a:p>
          <a:p>
            <a:r>
              <a:rPr lang="en-US" dirty="0" smtClean="0"/>
              <a:t>National Nuclear Physics Summer School, New Haven, CT</a:t>
            </a:r>
          </a:p>
          <a:p>
            <a:r>
              <a:rPr lang="en-US" smtClean="0"/>
              <a:t>22 June </a:t>
            </a:r>
            <a:r>
              <a:rPr lang="en-US" dirty="0" smtClean="0"/>
              <a:t>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7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absolute neutrino-mass scale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 the lab, and elsewhere</a:t>
            </a:r>
          </a:p>
          <a:p>
            <a:pPr lvl="1"/>
            <a:r>
              <a:rPr lang="en-US" dirty="0" smtClean="0"/>
              <a:t>How to measure a (low-energy) spectrum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Snapshot: Complex spectra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Recent commissioning progress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Searching for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Majorana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neutrinos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7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MAC-E Filter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582" y="2382814"/>
            <a:ext cx="2608412" cy="9513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494"/>
          <a:stretch/>
        </p:blipFill>
        <p:spPr>
          <a:xfrm>
            <a:off x="-63994" y="1731473"/>
            <a:ext cx="5796618" cy="29457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529" y="3599036"/>
            <a:ext cx="1930519" cy="9652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8" name="Rectangle 27"/>
          <p:cNvSpPr/>
          <p:nvPr/>
        </p:nvSpPr>
        <p:spPr>
          <a:xfrm>
            <a:off x="2498972" y="1930754"/>
            <a:ext cx="484237" cy="36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3758645" y="4322844"/>
            <a:ext cx="472105" cy="184666"/>
          </a:xfrm>
          <a:prstGeom prst="straightConnector1">
            <a:avLst/>
          </a:prstGeom>
          <a:ln>
            <a:solidFill>
              <a:srgbClr val="57AA34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3804467" y="2612424"/>
            <a:ext cx="603900" cy="1476118"/>
          </a:xfrm>
          <a:prstGeom prst="straightConnector1">
            <a:avLst/>
          </a:prstGeom>
          <a:ln>
            <a:solidFill>
              <a:srgbClr val="57AA34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-56461" y="4322844"/>
            <a:ext cx="105189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94347A"/>
                </a:solidFill>
              </a:rPr>
              <a:t>T</a:t>
            </a:r>
            <a:r>
              <a:rPr lang="en-US" baseline="-25000">
                <a:solidFill>
                  <a:srgbClr val="94347A"/>
                </a:solidFill>
              </a:rPr>
              <a:t>2</a:t>
            </a:r>
            <a:r>
              <a:rPr lang="en-US">
                <a:solidFill>
                  <a:srgbClr val="94347A"/>
                </a:solidFill>
              </a:rPr>
              <a:t> source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384"/>
          <a:stretch/>
        </p:blipFill>
        <p:spPr>
          <a:xfrm>
            <a:off x="-269989" y="5130882"/>
            <a:ext cx="5796617" cy="107993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407126" y="4215940"/>
            <a:ext cx="100630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/>
              <a:t>Detector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62142" y="3981237"/>
            <a:ext cx="116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57AA34"/>
                </a:solidFill>
              </a:rPr>
              <a:t>Electrodes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2757945" y="2074753"/>
            <a:ext cx="0" cy="2715352"/>
          </a:xfrm>
          <a:prstGeom prst="straightConnector1">
            <a:avLst/>
          </a:prstGeom>
          <a:ln w="38100" cmpd="sng">
            <a:solidFill>
              <a:srgbClr val="000090"/>
            </a:solidFill>
            <a:prstDash val="dot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954451" y="4659485"/>
            <a:ext cx="1500732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i="1">
                <a:solidFill>
                  <a:srgbClr val="000090"/>
                </a:solidFill>
              </a:rPr>
              <a:t>Analyzing plane</a:t>
            </a:r>
          </a:p>
        </p:txBody>
      </p:sp>
      <p:sp>
        <p:nvSpPr>
          <p:cNvPr id="37" name="Content Placeholder 1"/>
          <p:cNvSpPr>
            <a:spLocks noGrp="1"/>
          </p:cNvSpPr>
          <p:nvPr>
            <p:ph idx="1"/>
          </p:nvPr>
        </p:nvSpPr>
        <p:spPr>
          <a:xfrm>
            <a:off x="269543" y="1180055"/>
            <a:ext cx="8636000" cy="1021160"/>
          </a:xfrm>
          <a:noFill/>
        </p:spPr>
        <p:txBody>
          <a:bodyPr>
            <a:normAutofit/>
          </a:bodyPr>
          <a:lstStyle/>
          <a:p>
            <a:r>
              <a:rPr lang="en-US" dirty="0"/>
              <a:t>Measure integral spectrum with moving threshold</a:t>
            </a:r>
          </a:p>
          <a:p>
            <a:r>
              <a:rPr lang="en-US" b="1" dirty="0">
                <a:solidFill>
                  <a:srgbClr val="000090"/>
                </a:solidFill>
              </a:rPr>
              <a:t>M</a:t>
            </a:r>
            <a:r>
              <a:rPr lang="en-US" dirty="0"/>
              <a:t>agnetic </a:t>
            </a:r>
            <a:r>
              <a:rPr lang="en-US" b="1" dirty="0">
                <a:solidFill>
                  <a:srgbClr val="000090"/>
                </a:solidFill>
              </a:rPr>
              <a:t>A</a:t>
            </a:r>
            <a:r>
              <a:rPr lang="en-US" dirty="0"/>
              <a:t>diabatic </a:t>
            </a:r>
            <a:r>
              <a:rPr lang="en-US" b="1" dirty="0">
                <a:solidFill>
                  <a:srgbClr val="000090"/>
                </a:solidFill>
              </a:rPr>
              <a:t>C</a:t>
            </a:r>
            <a:r>
              <a:rPr lang="en-US" dirty="0"/>
              <a:t>ollimation + </a:t>
            </a:r>
            <a:r>
              <a:rPr lang="en-US" b="1" dirty="0">
                <a:solidFill>
                  <a:srgbClr val="000090"/>
                </a:solidFill>
              </a:rPr>
              <a:t>E</a:t>
            </a:r>
            <a:r>
              <a:rPr lang="en-US" dirty="0"/>
              <a:t>lectrostatic filter</a:t>
            </a:r>
          </a:p>
        </p:txBody>
      </p:sp>
      <p:sp>
        <p:nvSpPr>
          <p:cNvPr id="38" name="Rectangle 37"/>
          <p:cNvSpPr/>
          <p:nvPr/>
        </p:nvSpPr>
        <p:spPr>
          <a:xfrm>
            <a:off x="-269989" y="5028556"/>
            <a:ext cx="1915115" cy="36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928587" y="5215472"/>
            <a:ext cx="1922321" cy="369332"/>
            <a:chOff x="2300533" y="5024802"/>
            <a:chExt cx="1922321" cy="369332"/>
          </a:xfrm>
          <a:solidFill>
            <a:srgbClr val="FFFFFF"/>
          </a:solidFill>
        </p:grpSpPr>
        <p:sp>
          <p:nvSpPr>
            <p:cNvPr id="40" name="TextBox 39"/>
            <p:cNvSpPr txBox="1"/>
            <p:nvPr/>
          </p:nvSpPr>
          <p:spPr>
            <a:xfrm>
              <a:off x="2300533" y="5024802"/>
              <a:ext cx="1922321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>
                  <a:solidFill>
                    <a:srgbClr val="FF0000"/>
                  </a:solidFill>
                </a:rPr>
                <a:t>p</a:t>
              </a:r>
              <a:r>
                <a:rPr lang="en-US" i="1" baseline="-25000">
                  <a:solidFill>
                    <a:srgbClr val="FF0000"/>
                  </a:solidFill>
                </a:rPr>
                <a:t>e</a:t>
              </a:r>
              <a:r>
                <a:rPr lang="en-US" i="1">
                  <a:solidFill>
                    <a:srgbClr val="FF0000"/>
                  </a:solidFill>
                </a:rPr>
                <a:t> (without E field)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2402357" y="5096202"/>
              <a:ext cx="44059" cy="67042"/>
            </a:xfrm>
            <a:prstGeom prst="line">
              <a:avLst/>
            </a:prstGeom>
            <a:grpFill/>
            <a:ln>
              <a:solidFill>
                <a:srgbClr val="FF000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445987" y="5096202"/>
              <a:ext cx="37978" cy="67042"/>
            </a:xfrm>
            <a:prstGeom prst="line">
              <a:avLst/>
            </a:prstGeom>
            <a:grpFill/>
            <a:ln>
              <a:solidFill>
                <a:srgbClr val="FF000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/>
          <p:cNvSpPr/>
          <p:nvPr/>
        </p:nvSpPr>
        <p:spPr>
          <a:xfrm>
            <a:off x="5732624" y="5438602"/>
            <a:ext cx="3267384" cy="842299"/>
          </a:xfrm>
          <a:prstGeom prst="rect">
            <a:avLst/>
          </a:prstGeom>
          <a:solidFill>
            <a:srgbClr val="D0FFF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</a:rPr>
              <a:t>Detailed application to KATRIN: </a:t>
            </a:r>
            <a:r>
              <a:rPr lang="en-US" sz="1600" i="1" dirty="0" err="1" smtClean="0">
                <a:solidFill>
                  <a:schemeClr val="tx1"/>
                </a:solidFill>
              </a:rPr>
              <a:t>Kleesiek</a:t>
            </a:r>
            <a:r>
              <a:rPr lang="en-US" sz="1600" i="1" dirty="0" smtClean="0">
                <a:solidFill>
                  <a:schemeClr val="tx1"/>
                </a:solidFill>
              </a:rPr>
              <a:t> et al., </a:t>
            </a:r>
            <a:r>
              <a:rPr lang="en-US" sz="1600" i="1" dirty="0" err="1" smtClean="0">
                <a:solidFill>
                  <a:schemeClr val="tx1"/>
                </a:solidFill>
              </a:rPr>
              <a:t>arXiv</a:t>
            </a:r>
            <a:r>
              <a:rPr lang="en-US" sz="1600" i="1" dirty="0" smtClean="0">
                <a:solidFill>
                  <a:schemeClr val="tx1"/>
                </a:solidFill>
              </a:rPr>
              <a:t>:</a:t>
            </a:r>
            <a:r>
              <a:rPr lang="is-IS" sz="1600" i="1" dirty="0" smtClean="0">
                <a:solidFill>
                  <a:schemeClr val="tx1"/>
                </a:solidFill>
              </a:rPr>
              <a:t>1806.00369</a:t>
            </a:r>
            <a:r>
              <a:rPr lang="is-IS" sz="1600" i="1" dirty="0">
                <a:solidFill>
                  <a:schemeClr val="tx1"/>
                </a:solidFill>
              </a:rPr>
              <a:t> </a:t>
            </a:r>
            <a:endParaRPr lang="is-IS" sz="1600" i="1" dirty="0" smtClean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F5F8-651D-A742-89E9-E170C6CEEC86}" type="slidenum">
              <a:rPr lang="en-US" smtClean="0"/>
              <a:t>11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373568" y="50573"/>
            <a:ext cx="1727071" cy="1725197"/>
            <a:chOff x="-908706" y="1042279"/>
            <a:chExt cx="1312413" cy="1310989"/>
          </a:xfrm>
        </p:grpSpPr>
        <p:sp>
          <p:nvSpPr>
            <p:cNvPr id="43" name="Oval 42"/>
            <p:cNvSpPr/>
            <p:nvPr/>
          </p:nvSpPr>
          <p:spPr>
            <a:xfrm>
              <a:off x="-908706" y="1042280"/>
              <a:ext cx="1312413" cy="1310988"/>
            </a:xfrm>
            <a:prstGeom prst="ellipse">
              <a:avLst/>
            </a:prstGeom>
            <a:solidFill>
              <a:srgbClr val="FFFFFF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08706" y="1042279"/>
              <a:ext cx="1312413" cy="131098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6914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KATRIN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0936" y="5517352"/>
            <a:ext cx="1809523" cy="462876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59" y="2596234"/>
            <a:ext cx="6644357" cy="289838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58057" y="4319292"/>
            <a:ext cx="5494377" cy="1656171"/>
            <a:chOff x="1521162" y="3731367"/>
            <a:chExt cx="7325836" cy="2208227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1521162" y="3731367"/>
              <a:ext cx="7325836" cy="2208227"/>
            </a:xfrm>
            <a:prstGeom prst="straightConnector1">
              <a:avLst/>
            </a:prstGeom>
            <a:ln w="28575">
              <a:solidFill>
                <a:srgbClr val="00206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 rot="20671414">
              <a:off x="4272953" y="4756513"/>
              <a:ext cx="814647" cy="40010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chemeClr val="tx2"/>
                  </a:solidFill>
                  <a:cs typeface="Book Antiqua"/>
                </a:rPr>
                <a:t>70 m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95117" y="2826444"/>
            <a:ext cx="1414159" cy="1864589"/>
            <a:chOff x="1790993" y="2096963"/>
            <a:chExt cx="2123975" cy="2800495"/>
          </a:xfrm>
        </p:grpSpPr>
        <p:sp>
          <p:nvSpPr>
            <p:cNvPr id="10" name="TextBox 9"/>
            <p:cNvSpPr txBox="1"/>
            <p:nvPr/>
          </p:nvSpPr>
          <p:spPr>
            <a:xfrm>
              <a:off x="1790993" y="3510675"/>
              <a:ext cx="2123975" cy="1386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cs typeface="Book Antiqua"/>
                </a:rPr>
                <a:t>Windowless, gaseous T</a:t>
              </a:r>
              <a:r>
                <a:rPr lang="en-US" sz="1350" baseline="-25000" dirty="0">
                  <a:cs typeface="Book Antiqua"/>
                </a:rPr>
                <a:t>2</a:t>
              </a:r>
              <a:r>
                <a:rPr lang="en-US" sz="1350" dirty="0">
                  <a:cs typeface="Book Antiqua"/>
                </a:rPr>
                <a:t> source</a:t>
              </a:r>
            </a:p>
            <a:p>
              <a:endParaRPr lang="en-US" sz="1350" dirty="0">
                <a:latin typeface="Book Antiqua"/>
                <a:cs typeface="Book Antiqua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988272" y="2096963"/>
              <a:ext cx="1688992" cy="1280499"/>
              <a:chOff x="998080" y="2236546"/>
              <a:chExt cx="1688992" cy="1280499"/>
            </a:xfrm>
          </p:grpSpPr>
          <p:grpSp>
            <p:nvGrpSpPr>
              <p:cNvPr id="12" name="Group 11"/>
              <p:cNvGrpSpPr/>
              <p:nvPr/>
            </p:nvGrpSpPr>
            <p:grpSpPr>
              <a:xfrm rot="20687798">
                <a:off x="998080" y="2236546"/>
                <a:ext cx="1688992" cy="982354"/>
                <a:chOff x="1152575" y="2082033"/>
                <a:chExt cx="1688992" cy="982354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1780191" y="2082033"/>
                  <a:ext cx="1061376" cy="982354"/>
                  <a:chOff x="4243846" y="2299853"/>
                  <a:chExt cx="2411890" cy="2232322"/>
                </a:xfrm>
              </p:grpSpPr>
              <p:cxnSp>
                <p:nvCxnSpPr>
                  <p:cNvPr id="22" name="Straight Arrow Connector 21"/>
                  <p:cNvCxnSpPr/>
                  <p:nvPr/>
                </p:nvCxnSpPr>
                <p:spPr>
                  <a:xfrm>
                    <a:off x="5303941" y="3795285"/>
                    <a:ext cx="1343629" cy="7943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Arrow Connector 22"/>
                  <p:cNvCxnSpPr/>
                  <p:nvPr/>
                </p:nvCxnSpPr>
                <p:spPr>
                  <a:xfrm flipV="1">
                    <a:off x="5281056" y="2889648"/>
                    <a:ext cx="1366514" cy="679473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prstDash val="dash"/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4" name="Group 23"/>
                  <p:cNvGrpSpPr/>
                  <p:nvPr/>
                </p:nvGrpSpPr>
                <p:grpSpPr>
                  <a:xfrm>
                    <a:off x="4580734" y="3272603"/>
                    <a:ext cx="708119" cy="638599"/>
                    <a:chOff x="3318364" y="3951256"/>
                    <a:chExt cx="708119" cy="638599"/>
                  </a:xfrm>
                </p:grpSpPr>
                <p:sp>
                  <p:nvSpPr>
                    <p:cNvPr id="32" name="Oval 31"/>
                    <p:cNvSpPr/>
                    <p:nvPr/>
                  </p:nvSpPr>
                  <p:spPr>
                    <a:xfrm>
                      <a:off x="3446953" y="3951256"/>
                      <a:ext cx="393073" cy="393073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1013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" name="Oval 32"/>
                    <p:cNvSpPr/>
                    <p:nvPr/>
                  </p:nvSpPr>
                  <p:spPr>
                    <a:xfrm>
                      <a:off x="3318364" y="4196782"/>
                      <a:ext cx="393073" cy="39307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1013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4" name="Oval 33"/>
                    <p:cNvSpPr/>
                    <p:nvPr/>
                  </p:nvSpPr>
                  <p:spPr>
                    <a:xfrm>
                      <a:off x="3633410" y="4178032"/>
                      <a:ext cx="393073" cy="39307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1013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25" name="Oval 24"/>
                  <p:cNvSpPr/>
                  <p:nvPr/>
                </p:nvSpPr>
                <p:spPr>
                  <a:xfrm>
                    <a:off x="5836851" y="3685450"/>
                    <a:ext cx="231832" cy="231832"/>
                  </a:xfrm>
                  <a:prstGeom prst="ellipse">
                    <a:avLst/>
                  </a:prstGeom>
                  <a:solidFill>
                    <a:srgbClr val="0080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013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" name="Oval 25"/>
                  <p:cNvSpPr/>
                  <p:nvPr/>
                </p:nvSpPr>
                <p:spPr>
                  <a:xfrm>
                    <a:off x="5997400" y="3130338"/>
                    <a:ext cx="107823" cy="106910"/>
                  </a:xfrm>
                  <a:prstGeom prst="ellipse">
                    <a:avLst/>
                  </a:prstGeom>
                  <a:solidFill>
                    <a:srgbClr val="5F25A7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013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" name="TextBox 26"/>
                  <p:cNvSpPr txBox="1"/>
                  <p:nvPr/>
                </p:nvSpPr>
                <p:spPr>
                  <a:xfrm rot="912202">
                    <a:off x="4243846" y="2503509"/>
                    <a:ext cx="1357927" cy="84714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13" baseline="30000" dirty="0">
                        <a:latin typeface="Book Antiqua"/>
                        <a:cs typeface="Book Antiqua"/>
                      </a:rPr>
                      <a:t>3</a:t>
                    </a:r>
                    <a:r>
                      <a:rPr lang="en-US" sz="1013" dirty="0">
                        <a:latin typeface="Book Antiqua"/>
                        <a:cs typeface="Book Antiqua"/>
                      </a:rPr>
                      <a:t>He</a:t>
                    </a: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 rot="912202">
                    <a:off x="5605951" y="3685030"/>
                    <a:ext cx="942125" cy="84714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13">
                        <a:latin typeface="Book Antiqua"/>
                        <a:cs typeface="Book Antiqua"/>
                      </a:rPr>
                      <a:t>e</a:t>
                    </a:r>
                    <a:r>
                      <a:rPr lang="en-US" sz="1013" baseline="30000">
                        <a:latin typeface="Book Antiqua"/>
                        <a:cs typeface="Book Antiqua"/>
                      </a:rPr>
                      <a:t>-</a:t>
                    </a:r>
                    <a:endParaRPr lang="en-US" sz="1013">
                      <a:latin typeface="Book Antiqua"/>
                      <a:cs typeface="Book Antiqua"/>
                    </a:endParaRPr>
                  </a:p>
                </p:txBody>
              </p:sp>
              <p:grpSp>
                <p:nvGrpSpPr>
                  <p:cNvPr id="29" name="Group 28"/>
                  <p:cNvGrpSpPr/>
                  <p:nvPr/>
                </p:nvGrpSpPr>
                <p:grpSpPr>
                  <a:xfrm>
                    <a:off x="5653433" y="2299853"/>
                    <a:ext cx="1002303" cy="847147"/>
                    <a:chOff x="4174805" y="5015132"/>
                    <a:chExt cx="1002303" cy="847147"/>
                  </a:xfrm>
                </p:grpSpPr>
                <p:sp>
                  <p:nvSpPr>
                    <p:cNvPr id="30" name="TextBox 29"/>
                    <p:cNvSpPr txBox="1"/>
                    <p:nvPr/>
                  </p:nvSpPr>
                  <p:spPr>
                    <a:xfrm rot="912202">
                      <a:off x="4174805" y="5015132"/>
                      <a:ext cx="1002303" cy="84714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13">
                          <a:latin typeface="Symbol" charset="2"/>
                          <a:cs typeface="Symbol" charset="2"/>
                        </a:rPr>
                        <a:t>n</a:t>
                      </a:r>
                      <a:r>
                        <a:rPr lang="en-US" sz="1013" baseline="-25000">
                          <a:latin typeface="Book Antiqua"/>
                          <a:cs typeface="Book Antiqua"/>
                        </a:rPr>
                        <a:t>e</a:t>
                      </a:r>
                    </a:p>
                  </p:txBody>
                </p:sp>
                <p:cxnSp>
                  <p:nvCxnSpPr>
                    <p:cNvPr id="31" name="Straight Connector 30"/>
                    <p:cNvCxnSpPr/>
                    <p:nvPr/>
                  </p:nvCxnSpPr>
                  <p:spPr>
                    <a:xfrm rot="912202">
                      <a:off x="4441460" y="5297188"/>
                      <a:ext cx="21279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" name="Group 14"/>
                <p:cNvGrpSpPr/>
                <p:nvPr/>
              </p:nvGrpSpPr>
              <p:grpSpPr>
                <a:xfrm>
                  <a:off x="1152575" y="2180535"/>
                  <a:ext cx="762720" cy="602783"/>
                  <a:chOff x="2176184" y="2522300"/>
                  <a:chExt cx="1733218" cy="1369776"/>
                </a:xfrm>
              </p:grpSpPr>
              <p:sp>
                <p:nvSpPr>
                  <p:cNvPr id="16" name="Right Arrow 15"/>
                  <p:cNvSpPr/>
                  <p:nvPr/>
                </p:nvSpPr>
                <p:spPr>
                  <a:xfrm rot="231738">
                    <a:off x="2176184" y="3344978"/>
                    <a:ext cx="1733218" cy="476133"/>
                  </a:xfrm>
                  <a:prstGeom prst="rightArrow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013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2534539" y="3253477"/>
                    <a:ext cx="690196" cy="638599"/>
                    <a:chOff x="3067414" y="3951256"/>
                    <a:chExt cx="690196" cy="638599"/>
                  </a:xfrm>
                </p:grpSpPr>
                <p:sp>
                  <p:nvSpPr>
                    <p:cNvPr id="19" name="Oval 18"/>
                    <p:cNvSpPr/>
                    <p:nvPr/>
                  </p:nvSpPr>
                  <p:spPr>
                    <a:xfrm>
                      <a:off x="3213931" y="3951256"/>
                      <a:ext cx="393073" cy="393073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1013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0" name="Oval 19"/>
                    <p:cNvSpPr/>
                    <p:nvPr/>
                  </p:nvSpPr>
                  <p:spPr>
                    <a:xfrm>
                      <a:off x="3067414" y="4196782"/>
                      <a:ext cx="393073" cy="39307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1013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1" name="Oval 20"/>
                    <p:cNvSpPr/>
                    <p:nvPr/>
                  </p:nvSpPr>
                  <p:spPr>
                    <a:xfrm>
                      <a:off x="3364538" y="4178032"/>
                      <a:ext cx="393072" cy="393073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1013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8" name="TextBox 17"/>
                  <p:cNvSpPr txBox="1"/>
                  <p:nvPr/>
                </p:nvSpPr>
                <p:spPr>
                  <a:xfrm rot="912202">
                    <a:off x="2480782" y="2522300"/>
                    <a:ext cx="1144550" cy="84714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13" baseline="30000" dirty="0">
                        <a:latin typeface="Book Antiqua"/>
                        <a:cs typeface="Book Antiqua"/>
                      </a:rPr>
                      <a:t>3</a:t>
                    </a:r>
                    <a:r>
                      <a:rPr lang="en-US" sz="1013" dirty="0">
                        <a:latin typeface="Book Antiqua"/>
                        <a:cs typeface="Book Antiqua"/>
                      </a:rPr>
                      <a:t>H</a:t>
                    </a:r>
                  </a:p>
                </p:txBody>
              </p:sp>
            </p:grpSp>
          </p:grpSp>
          <p:sp>
            <p:nvSpPr>
              <p:cNvPr id="13" name="TextBox 12"/>
              <p:cNvSpPr txBox="1"/>
              <p:nvPr/>
            </p:nvSpPr>
            <p:spPr>
              <a:xfrm>
                <a:off x="1253247" y="3144251"/>
                <a:ext cx="1170580" cy="3727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13">
                    <a:latin typeface="Book Antiqua"/>
                    <a:cs typeface="Book Antiqua"/>
                  </a:rPr>
                  <a:t>10</a:t>
                </a:r>
                <a:r>
                  <a:rPr lang="en-US" sz="1013" baseline="30000">
                    <a:latin typeface="Book Antiqua"/>
                    <a:cs typeface="Book Antiqua"/>
                  </a:rPr>
                  <a:t>11</a:t>
                </a:r>
                <a:r>
                  <a:rPr lang="en-US" sz="1013">
                    <a:latin typeface="Book Antiqua"/>
                    <a:cs typeface="Book Antiqua"/>
                  </a:rPr>
                  <a:t> e</a:t>
                </a:r>
                <a:r>
                  <a:rPr lang="en-US" sz="1013" baseline="30000">
                    <a:latin typeface="Book Antiqua"/>
                    <a:cs typeface="Book Antiqua"/>
                  </a:rPr>
                  <a:t>-</a:t>
                </a:r>
                <a:r>
                  <a:rPr lang="en-US" sz="1013">
                    <a:latin typeface="Book Antiqua"/>
                    <a:cs typeface="Book Antiqua"/>
                  </a:rPr>
                  <a:t>/sec</a:t>
                </a: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2000602" y="2735381"/>
            <a:ext cx="1114224" cy="1484027"/>
            <a:chOff x="4175176" y="1870413"/>
            <a:chExt cx="1673491" cy="2228911"/>
          </a:xfrm>
        </p:grpSpPr>
        <p:sp>
          <p:nvSpPr>
            <p:cNvPr id="36" name="TextBox 35"/>
            <p:cNvSpPr txBox="1"/>
            <p:nvPr/>
          </p:nvSpPr>
          <p:spPr>
            <a:xfrm>
              <a:off x="4175176" y="3336595"/>
              <a:ext cx="1673491" cy="762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cs typeface="Book Antiqua"/>
                </a:rPr>
                <a:t>Electron transport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4298120" y="1870413"/>
              <a:ext cx="1231484" cy="1453935"/>
              <a:chOff x="2823752" y="2955410"/>
              <a:chExt cx="1231484" cy="1453935"/>
            </a:xfrm>
          </p:grpSpPr>
          <p:grpSp>
            <p:nvGrpSpPr>
              <p:cNvPr id="38" name="Group 37"/>
              <p:cNvGrpSpPr/>
              <p:nvPr/>
            </p:nvGrpSpPr>
            <p:grpSpPr>
              <a:xfrm rot="20699334">
                <a:off x="3073285" y="2955410"/>
                <a:ext cx="591277" cy="102020"/>
                <a:chOff x="3038961" y="2950889"/>
                <a:chExt cx="591277" cy="102020"/>
              </a:xfrm>
            </p:grpSpPr>
            <p:cxnSp>
              <p:nvCxnSpPr>
                <p:cNvPr id="60" name="Straight Arrow Connector 59"/>
                <p:cNvCxnSpPr/>
                <p:nvPr/>
              </p:nvCxnSpPr>
              <p:spPr>
                <a:xfrm flipV="1">
                  <a:off x="3038961" y="2969619"/>
                  <a:ext cx="591277" cy="4332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Oval 60"/>
                <p:cNvSpPr/>
                <p:nvPr/>
              </p:nvSpPr>
              <p:spPr>
                <a:xfrm>
                  <a:off x="3283577" y="2950889"/>
                  <a:ext cx="102020" cy="102020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13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 rot="20699334">
                <a:off x="2872680" y="3147526"/>
                <a:ext cx="591277" cy="102020"/>
                <a:chOff x="2838357" y="3143009"/>
                <a:chExt cx="591277" cy="102020"/>
              </a:xfrm>
            </p:grpSpPr>
            <p:cxnSp>
              <p:nvCxnSpPr>
                <p:cNvPr id="58" name="Straight Arrow Connector 57"/>
                <p:cNvCxnSpPr/>
                <p:nvPr/>
              </p:nvCxnSpPr>
              <p:spPr>
                <a:xfrm>
                  <a:off x="2838357" y="3170353"/>
                  <a:ext cx="591277" cy="5101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Oval 58"/>
                <p:cNvSpPr/>
                <p:nvPr/>
              </p:nvSpPr>
              <p:spPr>
                <a:xfrm>
                  <a:off x="3088114" y="3143009"/>
                  <a:ext cx="102020" cy="102020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13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 rot="20699334">
                <a:off x="3463959" y="3257847"/>
                <a:ext cx="591277" cy="102020"/>
                <a:chOff x="3429635" y="3253323"/>
                <a:chExt cx="591277" cy="102020"/>
              </a:xfrm>
            </p:grpSpPr>
            <p:cxnSp>
              <p:nvCxnSpPr>
                <p:cNvPr id="56" name="Straight Arrow Connector 55"/>
                <p:cNvCxnSpPr/>
                <p:nvPr/>
              </p:nvCxnSpPr>
              <p:spPr>
                <a:xfrm flipV="1">
                  <a:off x="3429635" y="3269096"/>
                  <a:ext cx="591277" cy="5101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Oval 56"/>
                <p:cNvSpPr/>
                <p:nvPr/>
              </p:nvSpPr>
              <p:spPr>
                <a:xfrm>
                  <a:off x="3579214" y="3253323"/>
                  <a:ext cx="102020" cy="102020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13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 rot="20699334">
                <a:off x="2823752" y="3456519"/>
                <a:ext cx="460615" cy="102020"/>
                <a:chOff x="2771149" y="3453163"/>
                <a:chExt cx="460615" cy="102020"/>
              </a:xfrm>
            </p:grpSpPr>
            <p:cxnSp>
              <p:nvCxnSpPr>
                <p:cNvPr id="54" name="Straight Arrow Connector 53"/>
                <p:cNvCxnSpPr/>
                <p:nvPr/>
              </p:nvCxnSpPr>
              <p:spPr>
                <a:xfrm rot="900666">
                  <a:off x="2771149" y="3497367"/>
                  <a:ext cx="460615" cy="2893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Oval 54"/>
                <p:cNvSpPr/>
                <p:nvPr/>
              </p:nvSpPr>
              <p:spPr>
                <a:xfrm>
                  <a:off x="2943518" y="3453163"/>
                  <a:ext cx="102020" cy="102020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13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3561975" y="3513583"/>
                <a:ext cx="307176" cy="611164"/>
                <a:chOff x="2803461" y="3640701"/>
                <a:chExt cx="307176" cy="611164"/>
              </a:xfrm>
            </p:grpSpPr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2965723" y="3640701"/>
                  <a:ext cx="0" cy="61116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0" name="Group 49"/>
                <p:cNvGrpSpPr/>
                <p:nvPr/>
              </p:nvGrpSpPr>
              <p:grpSpPr>
                <a:xfrm>
                  <a:off x="2803461" y="3805470"/>
                  <a:ext cx="307176" cy="257276"/>
                  <a:chOff x="2651989" y="3625205"/>
                  <a:chExt cx="307176" cy="257276"/>
                </a:xfrm>
              </p:grpSpPr>
              <p:sp>
                <p:nvSpPr>
                  <p:cNvPr id="51" name="Oval 50"/>
                  <p:cNvSpPr/>
                  <p:nvPr/>
                </p:nvSpPr>
                <p:spPr>
                  <a:xfrm>
                    <a:off x="2730589" y="3625205"/>
                    <a:ext cx="172976" cy="17297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013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2" name="Oval 51"/>
                  <p:cNvSpPr/>
                  <p:nvPr/>
                </p:nvSpPr>
                <p:spPr>
                  <a:xfrm>
                    <a:off x="2786189" y="3709505"/>
                    <a:ext cx="172976" cy="172976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013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3" name="Oval 52"/>
                  <p:cNvSpPr/>
                  <p:nvPr/>
                </p:nvSpPr>
                <p:spPr>
                  <a:xfrm>
                    <a:off x="2651989" y="3693729"/>
                    <a:ext cx="172976" cy="172976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013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3" name="Group 42"/>
              <p:cNvGrpSpPr/>
              <p:nvPr/>
            </p:nvGrpSpPr>
            <p:grpSpPr>
              <a:xfrm>
                <a:off x="3182241" y="3798181"/>
                <a:ext cx="300361" cy="611164"/>
                <a:chOff x="3345914" y="3568412"/>
                <a:chExt cx="300361" cy="611164"/>
              </a:xfrm>
            </p:grpSpPr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3491440" y="3568412"/>
                  <a:ext cx="0" cy="61116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5" name="Group 44"/>
                <p:cNvGrpSpPr/>
                <p:nvPr/>
              </p:nvGrpSpPr>
              <p:grpSpPr>
                <a:xfrm>
                  <a:off x="3345914" y="3711693"/>
                  <a:ext cx="300361" cy="272696"/>
                  <a:chOff x="3345914" y="3711693"/>
                  <a:chExt cx="300361" cy="272696"/>
                </a:xfrm>
              </p:grpSpPr>
              <p:sp>
                <p:nvSpPr>
                  <p:cNvPr id="46" name="Oval 45"/>
                  <p:cNvSpPr/>
                  <p:nvPr/>
                </p:nvSpPr>
                <p:spPr>
                  <a:xfrm>
                    <a:off x="3473299" y="3811413"/>
                    <a:ext cx="172976" cy="17297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013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7" name="Oval 46"/>
                  <p:cNvSpPr/>
                  <p:nvPr/>
                </p:nvSpPr>
                <p:spPr>
                  <a:xfrm>
                    <a:off x="3410605" y="3711693"/>
                    <a:ext cx="172976" cy="17297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013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8" name="Oval 47"/>
                  <p:cNvSpPr/>
                  <p:nvPr/>
                </p:nvSpPr>
                <p:spPr>
                  <a:xfrm>
                    <a:off x="3345914" y="3803525"/>
                    <a:ext cx="172976" cy="172976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013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62" name="Group 61"/>
          <p:cNvGrpSpPr/>
          <p:nvPr/>
        </p:nvGrpSpPr>
        <p:grpSpPr>
          <a:xfrm>
            <a:off x="3077907" y="1885373"/>
            <a:ext cx="3169623" cy="3266481"/>
            <a:chOff x="5699670" y="797061"/>
            <a:chExt cx="4760567" cy="4906040"/>
          </a:xfrm>
        </p:grpSpPr>
        <p:sp>
          <p:nvSpPr>
            <p:cNvPr id="63" name="TextBox 62"/>
            <p:cNvSpPr txBox="1"/>
            <p:nvPr/>
          </p:nvSpPr>
          <p:spPr>
            <a:xfrm>
              <a:off x="7445331" y="5252397"/>
              <a:ext cx="3014906" cy="450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cs typeface="Book Antiqua"/>
                </a:rPr>
                <a:t>Analyze </a:t>
              </a:r>
              <a:r>
                <a:rPr lang="en-US" sz="1350" dirty="0">
                  <a:latin typeface="Symbol" charset="2"/>
                  <a:ea typeface="Symbol" charset="2"/>
                  <a:cs typeface="Symbol" charset="2"/>
                </a:rPr>
                <a:t>b</a:t>
              </a:r>
              <a:r>
                <a:rPr lang="en-US" sz="1350" dirty="0">
                  <a:cs typeface="Book Antiqua"/>
                </a:rPr>
                <a:t> energy</a:t>
              </a:r>
            </a:p>
          </p:txBody>
        </p:sp>
        <p:grpSp>
          <p:nvGrpSpPr>
            <p:cNvPr id="64" name="Group 63"/>
            <p:cNvGrpSpPr/>
            <p:nvPr/>
          </p:nvGrpSpPr>
          <p:grpSpPr>
            <a:xfrm rot="20857446">
              <a:off x="6876283" y="797061"/>
              <a:ext cx="2946115" cy="1458640"/>
              <a:chOff x="1389965" y="1011874"/>
              <a:chExt cx="2172010" cy="1212795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89965" y="1011874"/>
                <a:ext cx="2124364" cy="1144275"/>
              </a:xfrm>
              <a:prstGeom prst="rect">
                <a:avLst/>
              </a:prstGeom>
            </p:spPr>
          </p:pic>
          <p:sp>
            <p:nvSpPr>
              <p:cNvPr id="75" name="Oval 74"/>
              <p:cNvSpPr>
                <a:spLocks noChangeAspect="1"/>
              </p:cNvSpPr>
              <p:nvPr/>
            </p:nvSpPr>
            <p:spPr>
              <a:xfrm rot="20833016">
                <a:off x="1721425" y="1538436"/>
                <a:ext cx="146909" cy="14690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13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Oval 75"/>
              <p:cNvSpPr>
                <a:spLocks noChangeAspect="1"/>
              </p:cNvSpPr>
              <p:nvPr/>
            </p:nvSpPr>
            <p:spPr>
              <a:xfrm rot="20833016">
                <a:off x="1840269" y="1316739"/>
                <a:ext cx="146909" cy="14690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13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Oval 76"/>
              <p:cNvSpPr>
                <a:spLocks noChangeAspect="1"/>
              </p:cNvSpPr>
              <p:nvPr/>
            </p:nvSpPr>
            <p:spPr>
              <a:xfrm rot="20833016">
                <a:off x="2013184" y="1101438"/>
                <a:ext cx="146909" cy="14690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13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Oval 77"/>
              <p:cNvSpPr>
                <a:spLocks noChangeAspect="1"/>
              </p:cNvSpPr>
              <p:nvPr/>
            </p:nvSpPr>
            <p:spPr>
              <a:xfrm rot="20833016">
                <a:off x="1562478" y="1690837"/>
                <a:ext cx="146909" cy="14690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13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Oval 78"/>
              <p:cNvSpPr>
                <a:spLocks noChangeAspect="1"/>
              </p:cNvSpPr>
              <p:nvPr/>
            </p:nvSpPr>
            <p:spPr>
              <a:xfrm rot="20833016">
                <a:off x="1925297" y="1945008"/>
                <a:ext cx="146909" cy="14690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13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021537" y="2077879"/>
                <a:ext cx="540438" cy="146790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5699670" y="1439190"/>
              <a:ext cx="1146899" cy="1178569"/>
              <a:chOff x="4211016" y="1674978"/>
              <a:chExt cx="1146899" cy="1178569"/>
            </a:xfrm>
          </p:grpSpPr>
          <p:grpSp>
            <p:nvGrpSpPr>
              <p:cNvPr id="66" name="Group 65"/>
              <p:cNvGrpSpPr/>
              <p:nvPr/>
            </p:nvGrpSpPr>
            <p:grpSpPr>
              <a:xfrm rot="20833016">
                <a:off x="4389898" y="1674978"/>
                <a:ext cx="968017" cy="817212"/>
                <a:chOff x="4448752" y="2126461"/>
                <a:chExt cx="968017" cy="817212"/>
              </a:xfrm>
            </p:grpSpPr>
            <p:cxnSp>
              <p:nvCxnSpPr>
                <p:cNvPr id="68" name="Straight Arrow Connector 67"/>
                <p:cNvCxnSpPr/>
                <p:nvPr/>
              </p:nvCxnSpPr>
              <p:spPr>
                <a:xfrm>
                  <a:off x="5036426" y="2677676"/>
                  <a:ext cx="38034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448752" y="2126461"/>
                  <a:ext cx="749347" cy="817212"/>
                </a:xfrm>
                <a:prstGeom prst="rect">
                  <a:avLst/>
                </a:prstGeom>
              </p:spPr>
            </p:pic>
            <p:sp>
              <p:nvSpPr>
                <p:cNvPr id="70" name="Oval 69"/>
                <p:cNvSpPr>
                  <a:spLocks noChangeAspect="1"/>
                </p:cNvSpPr>
                <p:nvPr/>
              </p:nvSpPr>
              <p:spPr>
                <a:xfrm>
                  <a:off x="4519511" y="2608966"/>
                  <a:ext cx="122424" cy="122424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Oval 70"/>
                <p:cNvSpPr>
                  <a:spLocks noChangeAspect="1"/>
                </p:cNvSpPr>
                <p:nvPr/>
              </p:nvSpPr>
              <p:spPr>
                <a:xfrm>
                  <a:off x="4595363" y="2399022"/>
                  <a:ext cx="122424" cy="122424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" name="Oval 71"/>
                <p:cNvSpPr>
                  <a:spLocks noChangeAspect="1"/>
                </p:cNvSpPr>
                <p:nvPr/>
              </p:nvSpPr>
              <p:spPr>
                <a:xfrm>
                  <a:off x="5075675" y="2608966"/>
                  <a:ext cx="122424" cy="122424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3" name="Oval 72"/>
                <p:cNvSpPr>
                  <a:spLocks noChangeAspect="1"/>
                </p:cNvSpPr>
                <p:nvPr/>
              </p:nvSpPr>
              <p:spPr>
                <a:xfrm>
                  <a:off x="4595363" y="2718270"/>
                  <a:ext cx="122424" cy="122424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13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7" name="TextBox 66"/>
              <p:cNvSpPr txBox="1"/>
              <p:nvPr/>
            </p:nvSpPr>
            <p:spPr>
              <a:xfrm>
                <a:off x="4211016" y="2480753"/>
                <a:ext cx="1105573" cy="3727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13">
                    <a:latin typeface="Book Antiqua"/>
                    <a:cs typeface="Book Antiqua"/>
                  </a:rPr>
                  <a:t>10</a:t>
                </a:r>
                <a:r>
                  <a:rPr lang="en-US" sz="1013" baseline="30000">
                    <a:latin typeface="Book Antiqua"/>
                    <a:cs typeface="Book Antiqua"/>
                  </a:rPr>
                  <a:t>3</a:t>
                </a:r>
                <a:r>
                  <a:rPr lang="en-US" sz="1013">
                    <a:latin typeface="Book Antiqua"/>
                    <a:cs typeface="Book Antiqua"/>
                  </a:rPr>
                  <a:t> e</a:t>
                </a:r>
                <a:r>
                  <a:rPr lang="en-US" sz="1013" baseline="30000">
                    <a:latin typeface="Book Antiqua"/>
                    <a:cs typeface="Book Antiqua"/>
                  </a:rPr>
                  <a:t>-</a:t>
                </a:r>
                <a:r>
                  <a:rPr lang="en-US" sz="1013">
                    <a:latin typeface="Book Antiqua"/>
                    <a:cs typeface="Book Antiqua"/>
                  </a:rPr>
                  <a:t>/sec</a:t>
                </a:r>
              </a:p>
            </p:txBody>
          </p:sp>
        </p:grpSp>
      </p:grpSp>
      <p:sp>
        <p:nvSpPr>
          <p:cNvPr id="81" name="Content Placeholder 2"/>
          <p:cNvSpPr txBox="1">
            <a:spLocks/>
          </p:cNvSpPr>
          <p:nvPr/>
        </p:nvSpPr>
        <p:spPr>
          <a:xfrm>
            <a:off x="6672948" y="2018080"/>
            <a:ext cx="2421636" cy="4318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10</a:t>
            </a:r>
            <a:r>
              <a:rPr lang="en-US" baseline="30000" dirty="0" smtClean="0"/>
              <a:t>11</a:t>
            </a:r>
            <a:r>
              <a:rPr lang="en-US" dirty="0" smtClean="0"/>
              <a:t> tritium decays/s</a:t>
            </a:r>
          </a:p>
          <a:p>
            <a:r>
              <a:rPr lang="en-US" dirty="0" smtClean="0"/>
              <a:t>B-field range     3 - 60000 G</a:t>
            </a:r>
          </a:p>
          <a:p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 smtClean="0"/>
              <a:t>E = 0.93 eV</a:t>
            </a:r>
          </a:p>
          <a:p>
            <a:r>
              <a:rPr lang="en-US" dirty="0" smtClean="0"/>
              <a:t>Design sensitivity:      0.2 eV @ 90% CL</a:t>
            </a:r>
          </a:p>
          <a:p>
            <a:endParaRPr lang="en-US" dirty="0"/>
          </a:p>
        </p:txBody>
      </p:sp>
      <p:grpSp>
        <p:nvGrpSpPr>
          <p:cNvPr id="85" name="Group 84"/>
          <p:cNvGrpSpPr/>
          <p:nvPr/>
        </p:nvGrpSpPr>
        <p:grpSpPr>
          <a:xfrm>
            <a:off x="4783" y="1516071"/>
            <a:ext cx="6742633" cy="4503263"/>
            <a:chOff x="312185" y="987804"/>
            <a:chExt cx="8689305" cy="5803403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2185" y="987804"/>
              <a:ext cx="8689305" cy="5803403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5370318" y="1012775"/>
              <a:ext cx="3576328" cy="1189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err="1">
                  <a:latin typeface="Arial" charset="0"/>
                  <a:ea typeface="Arial" charset="0"/>
                  <a:cs typeface="Arial" charset="0"/>
                </a:rPr>
                <a:t>Leopoldshafen</a:t>
              </a:r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, Germany</a:t>
              </a:r>
            </a:p>
            <a:p>
              <a:pPr algn="r"/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(near Karlsruhe)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  <a:p>
              <a:pPr algn="r"/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November 2006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7373568" y="50573"/>
            <a:ext cx="1727071" cy="1725197"/>
            <a:chOff x="-908706" y="1042279"/>
            <a:chExt cx="1312413" cy="1310989"/>
          </a:xfrm>
        </p:grpSpPr>
        <p:sp>
          <p:nvSpPr>
            <p:cNvPr id="90" name="Oval 89"/>
            <p:cNvSpPr/>
            <p:nvPr/>
          </p:nvSpPr>
          <p:spPr>
            <a:xfrm>
              <a:off x="-908706" y="1042280"/>
              <a:ext cx="1312413" cy="1310988"/>
            </a:xfrm>
            <a:prstGeom prst="ellipse">
              <a:avLst/>
            </a:prstGeom>
            <a:solidFill>
              <a:srgbClr val="FFFFFF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08706" y="1042279"/>
              <a:ext cx="1312413" cy="1310988"/>
            </a:xfrm>
            <a:prstGeom prst="rect">
              <a:avLst/>
            </a:prstGeom>
            <a:noFill/>
          </p:spPr>
        </p:pic>
      </p:grpSp>
      <p:sp>
        <p:nvSpPr>
          <p:cNvPr id="92" name="Footer Placeholder 9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93" name="Slide Number Placeholder 9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8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44" y="51728"/>
            <a:ext cx="9089756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Cyclotron Radiation Emission Spectroscopy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574" y="1133475"/>
            <a:ext cx="4883958" cy="766169"/>
          </a:xfrm>
        </p:spPr>
        <p:txBody>
          <a:bodyPr/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An electron in a magnetic field will radiate at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2768" y="0"/>
            <a:ext cx="1591232" cy="714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4" y="1133475"/>
            <a:ext cx="1731719" cy="216464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73122" y="1242293"/>
            <a:ext cx="2660636" cy="646331"/>
            <a:chOff x="2531374" y="2152747"/>
            <a:chExt cx="3095781" cy="646331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2531374" y="2180801"/>
              <a:ext cx="2778132" cy="618277"/>
            </a:xfrm>
            <a:prstGeom prst="wedgeRoundRectCallout">
              <a:avLst>
                <a:gd name="adj1" fmla="val -55630"/>
                <a:gd name="adj2" fmla="val 93570"/>
                <a:gd name="adj3" fmla="val 16667"/>
              </a:avLst>
            </a:prstGeom>
            <a:solidFill>
              <a:srgbClr val="C2D0FF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531375" y="2152747"/>
              <a:ext cx="309578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/>
                <a:t>Never measure anything but frequency.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00883" y="1915534"/>
            <a:ext cx="210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Book Antiqua"/>
                <a:cs typeface="Book Antiqua"/>
              </a:rPr>
              <a:t>-- Arthur Schawlow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0168055"/>
              </p:ext>
            </p:extLst>
          </p:nvPr>
        </p:nvGraphicFramePr>
        <p:xfrm>
          <a:off x="5073369" y="1915534"/>
          <a:ext cx="3678237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Equation" r:id="rId5" imgW="1485900" imgH="457200" progId="Equation.3">
                  <p:embed/>
                </p:oleObj>
              </mc:Choice>
              <mc:Fallback>
                <p:oleObj name="Equation" r:id="rId5" imgW="14859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73369" y="1915534"/>
                        <a:ext cx="3678237" cy="1131888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2"/>
          <p:cNvSpPr txBox="1">
            <a:spLocks/>
          </p:cNvSpPr>
          <p:nvPr/>
        </p:nvSpPr>
        <p:spPr>
          <a:xfrm>
            <a:off x="4584012" y="3150903"/>
            <a:ext cx="4374665" cy="3219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No need to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transport 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away from source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But ...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ppm frequency sensitivity needs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 = 20 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at 18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keV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Must follow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for 1.4 km!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Need a magnetic trap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37438" y="3554140"/>
            <a:ext cx="5519460" cy="2782513"/>
            <a:chOff x="166490" y="3925424"/>
            <a:chExt cx="5519460" cy="278251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3928" y="3925424"/>
              <a:ext cx="4546574" cy="241318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66490" y="6338605"/>
              <a:ext cx="55194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cs typeface="Book Antiqua"/>
                </a:rPr>
                <a:t>Monreal</a:t>
              </a:r>
              <a:r>
                <a:rPr lang="en-US" i="1" dirty="0">
                  <a:cs typeface="Book Antiqua"/>
                </a:rPr>
                <a:t> and </a:t>
              </a:r>
              <a:r>
                <a:rPr lang="en-US" i="1" dirty="0" err="1">
                  <a:cs typeface="Book Antiqua"/>
                </a:rPr>
                <a:t>Formaggio</a:t>
              </a:r>
              <a:r>
                <a:rPr lang="en-US" i="1" dirty="0">
                  <a:cs typeface="Book Antiqua"/>
                </a:rPr>
                <a:t>, PRD </a:t>
              </a:r>
              <a:r>
                <a:rPr lang="en-US" b="1" i="1" dirty="0">
                  <a:cs typeface="Book Antiqua"/>
                </a:rPr>
                <a:t>80</a:t>
              </a:r>
              <a:r>
                <a:rPr lang="en-US" i="1" dirty="0">
                  <a:cs typeface="Book Antiqua"/>
                </a:rPr>
                <a:t> (2009) 051301(R) </a:t>
              </a:r>
            </a:p>
          </p:txBody>
        </p:sp>
      </p:grp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4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223" y="1202347"/>
            <a:ext cx="3844559" cy="4351338"/>
          </a:xfrm>
        </p:spPr>
        <p:txBody>
          <a:bodyPr/>
          <a:lstStyle/>
          <a:p>
            <a:r>
              <a:rPr lang="en-US" dirty="0"/>
              <a:t>New tritium-capable cell</a:t>
            </a:r>
          </a:p>
          <a:p>
            <a:pPr lvl="1"/>
            <a:r>
              <a:rPr lang="en-US" dirty="0"/>
              <a:t>More versatile trap-coil setup</a:t>
            </a:r>
          </a:p>
          <a:p>
            <a:pPr lvl="1"/>
            <a:r>
              <a:rPr lang="en-US" dirty="0"/>
              <a:t>Better coupling to waveguide</a:t>
            </a:r>
          </a:p>
          <a:p>
            <a:pPr lvl="1"/>
            <a:r>
              <a:rPr lang="en-US" dirty="0"/>
              <a:t>Commissioning with </a:t>
            </a:r>
            <a:r>
              <a:rPr lang="en-US" baseline="30000" dirty="0" smtClean="0"/>
              <a:t>83m</a:t>
            </a:r>
            <a:r>
              <a:rPr lang="en-US" dirty="0" smtClean="0"/>
              <a:t>Kr (T</a:t>
            </a:r>
            <a:r>
              <a:rPr lang="en-US" baseline="-25000" dirty="0" smtClean="0"/>
              <a:t>2</a:t>
            </a:r>
            <a:r>
              <a:rPr lang="en-US" dirty="0" smtClean="0"/>
              <a:t> soon!)</a:t>
            </a:r>
            <a:endParaRPr lang="en-US" dirty="0"/>
          </a:p>
          <a:p>
            <a:endParaRPr lang="en-US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33092" y="104420"/>
            <a:ext cx="2044512" cy="918046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92831" y="1594138"/>
            <a:ext cx="4737930" cy="3199858"/>
            <a:chOff x="7556355" y="382321"/>
            <a:chExt cx="4737930" cy="3199858"/>
          </a:xfrm>
        </p:grpSpPr>
        <p:grpSp>
          <p:nvGrpSpPr>
            <p:cNvPr id="37" name="Group 36"/>
            <p:cNvGrpSpPr/>
            <p:nvPr/>
          </p:nvGrpSpPr>
          <p:grpSpPr>
            <a:xfrm>
              <a:off x="7556355" y="382321"/>
              <a:ext cx="4566652" cy="3199858"/>
              <a:chOff x="7556355" y="382321"/>
              <a:chExt cx="4566652" cy="3199858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7907206" y="382321"/>
                <a:ext cx="4215801" cy="2871656"/>
                <a:chOff x="6844832" y="3462345"/>
                <a:chExt cx="3826984" cy="2606807"/>
              </a:xfrm>
            </p:grpSpPr>
            <p:pic>
              <p:nvPicPr>
                <p:cNvPr id="42" name="Shape 111"/>
                <p:cNvPicPr preferRelativeResize="0"/>
                <p:nvPr/>
              </p:nvPicPr>
              <p:blipFill rotWithShape="1">
                <a:blip r:embed="rId3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844832" y="3462345"/>
                  <a:ext cx="3826984" cy="260680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3" name="Shape 113"/>
                <p:cNvSpPr/>
                <p:nvPr/>
              </p:nvSpPr>
              <p:spPr>
                <a:xfrm>
                  <a:off x="7271017" y="5528820"/>
                  <a:ext cx="144000" cy="152100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Shape 114"/>
                <p:cNvSpPr txBox="1"/>
                <p:nvPr/>
              </p:nvSpPr>
              <p:spPr>
                <a:xfrm rot="1459">
                  <a:off x="7126346" y="5260204"/>
                  <a:ext cx="707100" cy="22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i="1" dirty="0"/>
                    <a:t>e</a:t>
                  </a:r>
                  <a:r>
                    <a:rPr lang="en-US" sz="1200" b="1" i="1" baseline="30000" dirty="0"/>
                    <a:t>-</a:t>
                  </a:r>
                  <a:r>
                    <a:rPr lang="en-US" sz="1200" dirty="0"/>
                    <a:t> born</a:t>
                  </a:r>
                  <a:endParaRPr sz="1200" dirty="0"/>
                </a:p>
              </p:txBody>
            </p:sp>
            <p:cxnSp>
              <p:nvCxnSpPr>
                <p:cNvPr id="45" name="Shape 115"/>
                <p:cNvCxnSpPr/>
                <p:nvPr/>
              </p:nvCxnSpPr>
              <p:spPr>
                <a:xfrm rot="10800000" flipH="1">
                  <a:off x="8345518" y="4870571"/>
                  <a:ext cx="506700" cy="50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sp>
              <p:nvSpPr>
                <p:cNvPr id="46" name="Shape 116"/>
                <p:cNvSpPr txBox="1"/>
                <p:nvPr/>
              </p:nvSpPr>
              <p:spPr>
                <a:xfrm rot="21153210">
                  <a:off x="8060204" y="4568814"/>
                  <a:ext cx="1326386" cy="29065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dirty="0"/>
                    <a:t>Power Radiation</a:t>
                  </a:r>
                  <a:endParaRPr sz="1200" dirty="0"/>
                </a:p>
              </p:txBody>
            </p:sp>
            <p:sp>
              <p:nvSpPr>
                <p:cNvPr id="47" name="Shape 117"/>
                <p:cNvSpPr txBox="1"/>
                <p:nvPr/>
              </p:nvSpPr>
              <p:spPr>
                <a:xfrm rot="899">
                  <a:off x="8435897" y="4941990"/>
                  <a:ext cx="1147800" cy="512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dirty="0"/>
                    <a:t>Scattering,</a:t>
                  </a:r>
                  <a:endParaRPr sz="1200" dirty="0"/>
                </a:p>
                <a:p>
                  <a:pPr marL="0" lvl="0" indent="0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dirty="0"/>
                    <a:t> Energy loss</a:t>
                  </a:r>
                  <a:endParaRPr sz="1200" dirty="0"/>
                </a:p>
              </p:txBody>
            </p:sp>
            <p:cxnSp>
              <p:nvCxnSpPr>
                <p:cNvPr id="48" name="Shape 118"/>
                <p:cNvCxnSpPr/>
                <p:nvPr/>
              </p:nvCxnSpPr>
              <p:spPr>
                <a:xfrm rot="10800000">
                  <a:off x="8421396" y="5051840"/>
                  <a:ext cx="3300" cy="2082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</p:grpSp>
          <p:sp>
            <p:nvSpPr>
              <p:cNvPr id="40" name="TextBox 39"/>
              <p:cNvSpPr txBox="1"/>
              <p:nvPr/>
            </p:nvSpPr>
            <p:spPr>
              <a:xfrm>
                <a:off x="9450342" y="3228236"/>
                <a:ext cx="1429285" cy="3539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>
                    <a:latin typeface="Arial" charset="0"/>
                    <a:ea typeface="Arial" charset="0"/>
                    <a:cs typeface="Arial" charset="0"/>
                  </a:rPr>
                  <a:t>Time (</a:t>
                </a:r>
                <a:r>
                  <a:rPr lang="en-US" sz="1700" dirty="0" err="1">
                    <a:latin typeface="Arial" charset="0"/>
                    <a:ea typeface="Arial" charset="0"/>
                    <a:cs typeface="Arial" charset="0"/>
                  </a:rPr>
                  <a:t>ms</a:t>
                </a:r>
                <a:r>
                  <a:rPr lang="en-US" sz="1700" dirty="0">
                    <a:latin typeface="Arial" charset="0"/>
                    <a:ea typeface="Arial" charset="0"/>
                    <a:cs typeface="Arial" charset="0"/>
                  </a:rPr>
                  <a:t>)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 rot="16200000">
                <a:off x="6196115" y="1759725"/>
                <a:ext cx="3074424" cy="3539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>
                    <a:latin typeface="Arial" charset="0"/>
                    <a:ea typeface="Arial" charset="0"/>
                    <a:cs typeface="Arial" charset="0"/>
                  </a:rPr>
                  <a:t>Frequency – 24 GHz (MHz)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 rot="16200000">
              <a:off x="10747386" y="1681336"/>
              <a:ext cx="2739855" cy="3539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latin typeface="Arial" charset="0"/>
                  <a:ea typeface="Arial" charset="0"/>
                  <a:cs typeface="Arial" charset="0"/>
                </a:rPr>
                <a:t>Signal-to-noise ratio (</a:t>
              </a:r>
              <a:r>
                <a:rPr lang="en-US" sz="1700" dirty="0" smtClean="0">
                  <a:latin typeface="Arial" charset="0"/>
                  <a:ea typeface="Arial" charset="0"/>
                  <a:cs typeface="Arial" charset="0"/>
                </a:rPr>
                <a:t>lin.)</a:t>
              </a:r>
              <a:endParaRPr lang="en-US" sz="17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50" name="Content Placeholder 1"/>
          <p:cNvSpPr txBox="1">
            <a:spLocks/>
          </p:cNvSpPr>
          <p:nvPr/>
        </p:nvSpPr>
        <p:spPr>
          <a:xfrm>
            <a:off x="92831" y="1228839"/>
            <a:ext cx="5625608" cy="725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dirty="0" smtClean="0"/>
              <a:t>83m</a:t>
            </a:r>
            <a:r>
              <a:rPr lang="en-US" dirty="0" smtClean="0"/>
              <a:t>Kr events from first prototype</a:t>
            </a:r>
            <a:endParaRPr lang="en-US" dirty="0"/>
          </a:p>
        </p:txBody>
      </p:sp>
      <p:grpSp>
        <p:nvGrpSpPr>
          <p:cNvPr id="54" name="Group 53"/>
          <p:cNvGrpSpPr/>
          <p:nvPr/>
        </p:nvGrpSpPr>
        <p:grpSpPr>
          <a:xfrm>
            <a:off x="1041784" y="3739865"/>
            <a:ext cx="3920882" cy="3103641"/>
            <a:chOff x="5854976" y="2459228"/>
            <a:chExt cx="3920882" cy="3103641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5762" y="2459228"/>
              <a:ext cx="3643082" cy="2773517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5854976" y="5193537"/>
              <a:ext cx="39208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Arial" charset="0"/>
                  <a:ea typeface="Arial" charset="0"/>
                  <a:cs typeface="Arial" charset="0"/>
                </a:rPr>
                <a:t>Asner et al., PRL </a:t>
              </a:r>
              <a:r>
                <a:rPr lang="en-US" b="1" i="1" dirty="0">
                  <a:latin typeface="Arial" charset="0"/>
                  <a:ea typeface="Arial" charset="0"/>
                  <a:cs typeface="Arial" charset="0"/>
                </a:rPr>
                <a:t>114</a:t>
              </a:r>
              <a:r>
                <a:rPr lang="en-US" i="1" dirty="0">
                  <a:latin typeface="Arial" charset="0"/>
                  <a:ea typeface="Arial" charset="0"/>
                  <a:cs typeface="Arial" charset="0"/>
                </a:rPr>
                <a:t> (2015) 162501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328696" y="2996988"/>
            <a:ext cx="1196504" cy="443410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10289" y="4659846"/>
            <a:ext cx="1341158" cy="645232"/>
            <a:chOff x="5349154" y="807397"/>
            <a:chExt cx="2623657" cy="1262243"/>
          </a:xfrm>
        </p:grpSpPr>
        <p:grpSp>
          <p:nvGrpSpPr>
            <p:cNvPr id="7" name="Group 6"/>
            <p:cNvGrpSpPr/>
            <p:nvPr/>
          </p:nvGrpSpPr>
          <p:grpSpPr>
            <a:xfrm>
              <a:off x="5909815" y="807397"/>
              <a:ext cx="2062996" cy="1262243"/>
              <a:chOff x="4580734" y="2833116"/>
              <a:chExt cx="2062996" cy="1262243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>
                <a:off x="5303942" y="3795286"/>
                <a:ext cx="1339788" cy="30007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flipV="1">
                <a:off x="5281057" y="2833116"/>
                <a:ext cx="1319991" cy="73600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prstDash val="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oup 10"/>
              <p:cNvGrpSpPr/>
              <p:nvPr/>
            </p:nvGrpSpPr>
            <p:grpSpPr>
              <a:xfrm>
                <a:off x="4580734" y="3272603"/>
                <a:ext cx="708119" cy="638599"/>
                <a:chOff x="3318364" y="3951256"/>
                <a:chExt cx="708119" cy="638599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3446953" y="3951256"/>
                  <a:ext cx="393073" cy="393073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3318364" y="4196782"/>
                  <a:ext cx="393073" cy="39307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3633410" y="4178032"/>
                  <a:ext cx="393073" cy="39307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" name="Oval 11"/>
              <p:cNvSpPr/>
              <p:nvPr/>
            </p:nvSpPr>
            <p:spPr>
              <a:xfrm>
                <a:off x="5836850" y="3831705"/>
                <a:ext cx="231833" cy="231833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6164891" y="2969458"/>
                <a:ext cx="107822" cy="10691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 flipH="1" flipV="1">
              <a:off x="5349154" y="1639957"/>
              <a:ext cx="560662" cy="32683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4700810" y="3562737"/>
            <a:ext cx="1067920" cy="1215347"/>
            <a:chOff x="6154152" y="3733974"/>
            <a:chExt cx="1067920" cy="1215347"/>
          </a:xfrm>
        </p:grpSpPr>
        <p:sp>
          <p:nvSpPr>
            <p:cNvPr id="18" name="TextBox 17"/>
            <p:cNvSpPr txBox="1"/>
            <p:nvPr/>
          </p:nvSpPr>
          <p:spPr>
            <a:xfrm>
              <a:off x="6154152" y="3733974"/>
              <a:ext cx="10679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Arial" charset="0"/>
                  <a:ea typeface="Arial" charset="0"/>
                  <a:cs typeface="Arial" charset="0"/>
                </a:rPr>
                <a:t>Gas inlet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6352810" y="4392901"/>
              <a:ext cx="221088" cy="55642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5281154" y="5770559"/>
            <a:ext cx="2608898" cy="789524"/>
            <a:chOff x="7160503" y="5315812"/>
            <a:chExt cx="2608898" cy="789524"/>
          </a:xfrm>
        </p:grpSpPr>
        <p:sp>
          <p:nvSpPr>
            <p:cNvPr id="21" name="TextBox 20"/>
            <p:cNvSpPr txBox="1"/>
            <p:nvPr/>
          </p:nvSpPr>
          <p:spPr>
            <a:xfrm>
              <a:off x="7160503" y="5762277"/>
              <a:ext cx="2608898" cy="343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Arial" charset="0"/>
                  <a:ea typeface="Arial" charset="0"/>
                  <a:cs typeface="Arial" charset="0"/>
                </a:rPr>
                <a:t>Magnetometers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7160503" y="5342127"/>
              <a:ext cx="1207447" cy="40954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8353319" y="5318844"/>
              <a:ext cx="1346069" cy="44343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8353319" y="5315812"/>
              <a:ext cx="530744" cy="44646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003279" y="5325181"/>
              <a:ext cx="350040" cy="42432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5320533" y="3779117"/>
            <a:ext cx="2621479" cy="1200819"/>
            <a:chOff x="5320533" y="3779117"/>
            <a:chExt cx="2621479" cy="1200819"/>
          </a:xfrm>
        </p:grpSpPr>
        <p:cxnSp>
          <p:nvCxnSpPr>
            <p:cNvPr id="28" name="Straight Connector 27"/>
            <p:cNvCxnSpPr/>
            <p:nvPr/>
          </p:nvCxnSpPr>
          <p:spPr>
            <a:xfrm flipH="1" flipV="1">
              <a:off x="6687498" y="4119046"/>
              <a:ext cx="519177" cy="79791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5320533" y="4119046"/>
              <a:ext cx="1366965" cy="84385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981931" y="4119046"/>
              <a:ext cx="705567" cy="84688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14" idx="7"/>
            </p:cNvCxnSpPr>
            <p:nvPr/>
          </p:nvCxnSpPr>
          <p:spPr>
            <a:xfrm flipV="1">
              <a:off x="6634123" y="4119046"/>
              <a:ext cx="53375" cy="7948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6687499" y="4119046"/>
              <a:ext cx="1182180" cy="86089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333114" y="3779117"/>
              <a:ext cx="2608898" cy="404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Arial" charset="0"/>
                  <a:ea typeface="Arial" charset="0"/>
                  <a:cs typeface="Arial" charset="0"/>
                </a:rPr>
                <a:t>Trap coils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583942" y="5243529"/>
            <a:ext cx="1657818" cy="1048079"/>
            <a:chOff x="10507973" y="5098494"/>
            <a:chExt cx="1657818" cy="1048079"/>
          </a:xfrm>
        </p:grpSpPr>
        <p:sp>
          <p:nvSpPr>
            <p:cNvPr id="34" name="TextBox 33"/>
            <p:cNvSpPr txBox="1"/>
            <p:nvPr/>
          </p:nvSpPr>
          <p:spPr>
            <a:xfrm>
              <a:off x="10507973" y="5746463"/>
              <a:ext cx="16578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Arial" charset="0"/>
                  <a:ea typeface="Arial" charset="0"/>
                  <a:cs typeface="Arial" charset="0"/>
                </a:rPr>
                <a:t>Waveguide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H="1">
              <a:off x="11489306" y="5098494"/>
              <a:ext cx="274380" cy="663783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Footer Placeholder 6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69" name="Slide Number Placeholder 6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6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Microcalorimetry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149" y="1143838"/>
            <a:ext cx="7886700" cy="4351338"/>
          </a:xfrm>
        </p:spPr>
        <p:txBody>
          <a:bodyPr/>
          <a:lstStyle/>
          <a:p>
            <a:r>
              <a:rPr lang="en-US" baseline="30000" dirty="0"/>
              <a:t>163</a:t>
            </a:r>
            <a:r>
              <a:rPr lang="en-US" dirty="0"/>
              <a:t>Ho </a:t>
            </a:r>
            <a:r>
              <a:rPr lang="en-US" dirty="0" smtClean="0"/>
              <a:t>EC decays are different from </a:t>
            </a:r>
            <a:r>
              <a:rPr lang="en-US" baseline="30000" dirty="0" smtClean="0"/>
              <a:t>3</a:t>
            </a:r>
            <a:r>
              <a:rPr lang="en-US" dirty="0" smtClean="0"/>
              <a:t>H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smtClean="0"/>
              <a:t> decays:</a:t>
            </a:r>
            <a:endParaRPr lang="en-US" dirty="0"/>
          </a:p>
          <a:p>
            <a:pPr lvl="1"/>
            <a:r>
              <a:rPr lang="en-US" dirty="0"/>
              <a:t>Small, distributed energy deposits</a:t>
            </a:r>
          </a:p>
          <a:p>
            <a:pPr lvl="1"/>
            <a:r>
              <a:rPr lang="en-US" dirty="0"/>
              <a:t>Low total energy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dirty="0"/>
              <a:t>E = 2.8 </a:t>
            </a:r>
            <a:r>
              <a:rPr lang="en-US" dirty="0" err="1"/>
              <a:t>keV</a:t>
            </a:r>
            <a:endParaRPr lang="en-US" dirty="0"/>
          </a:p>
          <a:p>
            <a:pPr lvl="1"/>
            <a:r>
              <a:rPr lang="en-US" dirty="0"/>
              <a:t>Need 4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dirty="0"/>
              <a:t> encapsulation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276" y="1143838"/>
            <a:ext cx="1534575" cy="165999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150" y="3179164"/>
            <a:ext cx="2927354" cy="2624115"/>
            <a:chOff x="4079655" y="2232285"/>
            <a:chExt cx="3903138" cy="3498819"/>
          </a:xfrm>
        </p:grpSpPr>
        <p:sp>
          <p:nvSpPr>
            <p:cNvPr id="6" name="Rectangle 5"/>
            <p:cNvSpPr/>
            <p:nvPr/>
          </p:nvSpPr>
          <p:spPr>
            <a:xfrm>
              <a:off x="4079655" y="2591962"/>
              <a:ext cx="2058744" cy="359609"/>
            </a:xfrm>
            <a:prstGeom prst="rect">
              <a:avLst/>
            </a:prstGeom>
            <a:solidFill>
              <a:srgbClr val="FF000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079655" y="2232285"/>
              <a:ext cx="2058744" cy="245798"/>
            </a:xfrm>
            <a:prstGeom prst="rect">
              <a:avLst/>
            </a:prstGeom>
            <a:solidFill>
              <a:srgbClr val="FF000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203253" y="2478083"/>
              <a:ext cx="1806549" cy="113879"/>
            </a:xfrm>
            <a:prstGeom prst="rect">
              <a:avLst/>
            </a:prstGeom>
            <a:solidFill>
              <a:srgbClr val="B41ABF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427" y="2837760"/>
              <a:ext cx="112667" cy="2109759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  <a:gs pos="1000">
                  <a:srgbClr val="FF0000"/>
                </a:gs>
                <a:gs pos="99000">
                  <a:srgbClr val="0000FF"/>
                </a:gs>
              </a:gsLst>
              <a:lin ang="5400000" scaled="0"/>
              <a:tileRect/>
            </a:gra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89898" y="4927035"/>
              <a:ext cx="2058744" cy="788599"/>
            </a:xfrm>
            <a:prstGeom prst="rect">
              <a:avLst/>
            </a:prstGeom>
            <a:solidFill>
              <a:srgbClr val="0000FF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Trapezoid 10"/>
            <p:cNvSpPr/>
            <p:nvPr/>
          </p:nvSpPr>
          <p:spPr>
            <a:xfrm>
              <a:off x="4203255" y="3329353"/>
              <a:ext cx="1828917" cy="307247"/>
            </a:xfrm>
            <a:prstGeom prst="trapezoid">
              <a:avLst/>
            </a:prstGeom>
            <a:solidFill>
              <a:srgbClr val="00800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65771" y="4951404"/>
              <a:ext cx="1703885" cy="779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chemeClr val="bg1"/>
                  </a:solidFill>
                  <a:cs typeface="Book Antiqua"/>
                </a:rPr>
                <a:t>Heat sink</a:t>
              </a:r>
            </a:p>
            <a:p>
              <a:pPr algn="ctr"/>
              <a:r>
                <a:rPr lang="en-US" sz="1600" i="1" dirty="0">
                  <a:solidFill>
                    <a:schemeClr val="bg1"/>
                  </a:solidFill>
                  <a:cs typeface="Book Antiqua"/>
                </a:rPr>
                <a:t>(sub-Kelvin)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91538" y="3262196"/>
              <a:ext cx="1889834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chemeClr val="bg1"/>
                  </a:solidFill>
                  <a:cs typeface="Book Antiqua"/>
                </a:rPr>
                <a:t>Thermometer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06107" y="2532905"/>
              <a:ext cx="1355500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chemeClr val="bg1"/>
                  </a:solidFill>
                  <a:cs typeface="Book Antiqua"/>
                </a:rPr>
                <a:t>Absorber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11483" y="3941988"/>
              <a:ext cx="1268472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cs typeface="Book Antiqua"/>
                </a:rPr>
                <a:t>Thermal link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97430" y="2370806"/>
              <a:ext cx="1885363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rgbClr val="B41ABF"/>
                  </a:solidFill>
                  <a:cs typeface="Book Antiqua"/>
                </a:rPr>
                <a:t>Radioisotope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020953" y="2428846"/>
              <a:ext cx="128598" cy="220042"/>
            </a:xfrm>
            <a:prstGeom prst="rect">
              <a:avLst/>
            </a:prstGeom>
            <a:solidFill>
              <a:srgbClr val="FF0000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085806" y="2428846"/>
              <a:ext cx="128598" cy="220042"/>
            </a:xfrm>
            <a:prstGeom prst="rect">
              <a:avLst/>
            </a:prstGeom>
            <a:solidFill>
              <a:srgbClr val="FF0000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149550" y="2232285"/>
              <a:ext cx="1" cy="605475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090806" y="2232285"/>
              <a:ext cx="1" cy="605475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62903" y="3135873"/>
            <a:ext cx="1280035" cy="386020"/>
            <a:chOff x="514587" y="1996817"/>
            <a:chExt cx="1706713" cy="514693"/>
          </a:xfrm>
        </p:grpSpPr>
        <p:sp>
          <p:nvSpPr>
            <p:cNvPr id="22" name="Freeform 21"/>
            <p:cNvSpPr/>
            <p:nvPr/>
          </p:nvSpPr>
          <p:spPr>
            <a:xfrm rot="636623">
              <a:off x="1952251" y="2345156"/>
              <a:ext cx="269049" cy="106059"/>
            </a:xfrm>
            <a:custGeom>
              <a:avLst/>
              <a:gdLst>
                <a:gd name="connsiteX0" fmla="*/ 0 w 222250"/>
                <a:gd name="connsiteY0" fmla="*/ 9880 h 124180"/>
                <a:gd name="connsiteX1" fmla="*/ 0 w 222250"/>
                <a:gd name="connsiteY1" fmla="*/ 9880 h 124180"/>
                <a:gd name="connsiteX2" fmla="*/ 25400 w 222250"/>
                <a:gd name="connsiteY2" fmla="*/ 355 h 124180"/>
                <a:gd name="connsiteX3" fmla="*/ 41275 w 222250"/>
                <a:gd name="connsiteY3" fmla="*/ 28930 h 124180"/>
                <a:gd name="connsiteX4" fmla="*/ 47625 w 222250"/>
                <a:gd name="connsiteY4" fmla="*/ 38455 h 124180"/>
                <a:gd name="connsiteX5" fmla="*/ 50800 w 222250"/>
                <a:gd name="connsiteY5" fmla="*/ 51155 h 124180"/>
                <a:gd name="connsiteX6" fmla="*/ 57150 w 222250"/>
                <a:gd name="connsiteY6" fmla="*/ 114655 h 124180"/>
                <a:gd name="connsiteX7" fmla="*/ 63500 w 222250"/>
                <a:gd name="connsiteY7" fmla="*/ 124180 h 124180"/>
                <a:gd name="connsiteX8" fmla="*/ 98425 w 222250"/>
                <a:gd name="connsiteY8" fmla="*/ 121005 h 124180"/>
                <a:gd name="connsiteX9" fmla="*/ 104775 w 222250"/>
                <a:gd name="connsiteY9" fmla="*/ 111480 h 124180"/>
                <a:gd name="connsiteX10" fmla="*/ 111125 w 222250"/>
                <a:gd name="connsiteY10" fmla="*/ 82905 h 124180"/>
                <a:gd name="connsiteX11" fmla="*/ 114300 w 222250"/>
                <a:gd name="connsiteY11" fmla="*/ 63855 h 124180"/>
                <a:gd name="connsiteX12" fmla="*/ 117475 w 222250"/>
                <a:gd name="connsiteY12" fmla="*/ 41630 h 124180"/>
                <a:gd name="connsiteX13" fmla="*/ 120650 w 222250"/>
                <a:gd name="connsiteY13" fmla="*/ 32105 h 124180"/>
                <a:gd name="connsiteX14" fmla="*/ 127000 w 222250"/>
                <a:gd name="connsiteY14" fmla="*/ 6705 h 124180"/>
                <a:gd name="connsiteX15" fmla="*/ 136525 w 222250"/>
                <a:gd name="connsiteY15" fmla="*/ 355 h 124180"/>
                <a:gd name="connsiteX16" fmla="*/ 158750 w 222250"/>
                <a:gd name="connsiteY16" fmla="*/ 3530 h 124180"/>
                <a:gd name="connsiteX17" fmla="*/ 174625 w 222250"/>
                <a:gd name="connsiteY17" fmla="*/ 32105 h 124180"/>
                <a:gd name="connsiteX18" fmla="*/ 184150 w 222250"/>
                <a:gd name="connsiteY18" fmla="*/ 51155 h 124180"/>
                <a:gd name="connsiteX19" fmla="*/ 190500 w 222250"/>
                <a:gd name="connsiteY19" fmla="*/ 95605 h 124180"/>
                <a:gd name="connsiteX20" fmla="*/ 193675 w 222250"/>
                <a:gd name="connsiteY20" fmla="*/ 105130 h 124180"/>
                <a:gd name="connsiteX21" fmla="*/ 203200 w 222250"/>
                <a:gd name="connsiteY21" fmla="*/ 111480 h 124180"/>
                <a:gd name="connsiteX22" fmla="*/ 222250 w 222250"/>
                <a:gd name="connsiteY22" fmla="*/ 121005 h 12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2250" h="124180">
                  <a:moveTo>
                    <a:pt x="0" y="9880"/>
                  </a:moveTo>
                  <a:lnTo>
                    <a:pt x="0" y="9880"/>
                  </a:lnTo>
                  <a:cubicBezTo>
                    <a:pt x="8467" y="6705"/>
                    <a:pt x="16628" y="-1838"/>
                    <a:pt x="25400" y="355"/>
                  </a:cubicBezTo>
                  <a:cubicBezTo>
                    <a:pt x="36841" y="3215"/>
                    <a:pt x="37053" y="20486"/>
                    <a:pt x="41275" y="28930"/>
                  </a:cubicBezTo>
                  <a:cubicBezTo>
                    <a:pt x="42982" y="32343"/>
                    <a:pt x="45508" y="35280"/>
                    <a:pt x="47625" y="38455"/>
                  </a:cubicBezTo>
                  <a:cubicBezTo>
                    <a:pt x="48683" y="42688"/>
                    <a:pt x="50386" y="46811"/>
                    <a:pt x="50800" y="51155"/>
                  </a:cubicBezTo>
                  <a:cubicBezTo>
                    <a:pt x="51127" y="54593"/>
                    <a:pt x="48841" y="98037"/>
                    <a:pt x="57150" y="114655"/>
                  </a:cubicBezTo>
                  <a:cubicBezTo>
                    <a:pt x="58857" y="118068"/>
                    <a:pt x="61383" y="121005"/>
                    <a:pt x="63500" y="124180"/>
                  </a:cubicBezTo>
                  <a:cubicBezTo>
                    <a:pt x="75142" y="123122"/>
                    <a:pt x="87252" y="124443"/>
                    <a:pt x="98425" y="121005"/>
                  </a:cubicBezTo>
                  <a:cubicBezTo>
                    <a:pt x="102072" y="119883"/>
                    <a:pt x="103272" y="114987"/>
                    <a:pt x="104775" y="111480"/>
                  </a:cubicBezTo>
                  <a:cubicBezTo>
                    <a:pt x="106384" y="107725"/>
                    <a:pt x="110649" y="85522"/>
                    <a:pt x="111125" y="82905"/>
                  </a:cubicBezTo>
                  <a:cubicBezTo>
                    <a:pt x="112277" y="76571"/>
                    <a:pt x="113321" y="70218"/>
                    <a:pt x="114300" y="63855"/>
                  </a:cubicBezTo>
                  <a:cubicBezTo>
                    <a:pt x="115438" y="56458"/>
                    <a:pt x="116007" y="48968"/>
                    <a:pt x="117475" y="41630"/>
                  </a:cubicBezTo>
                  <a:cubicBezTo>
                    <a:pt x="118131" y="38348"/>
                    <a:pt x="119838" y="35352"/>
                    <a:pt x="120650" y="32105"/>
                  </a:cubicBezTo>
                  <a:cubicBezTo>
                    <a:pt x="120866" y="31243"/>
                    <a:pt x="124361" y="10004"/>
                    <a:pt x="127000" y="6705"/>
                  </a:cubicBezTo>
                  <a:cubicBezTo>
                    <a:pt x="129384" y="3725"/>
                    <a:pt x="133350" y="2472"/>
                    <a:pt x="136525" y="355"/>
                  </a:cubicBezTo>
                  <a:cubicBezTo>
                    <a:pt x="143933" y="1413"/>
                    <a:pt x="152436" y="-488"/>
                    <a:pt x="158750" y="3530"/>
                  </a:cubicBezTo>
                  <a:cubicBezTo>
                    <a:pt x="173433" y="12873"/>
                    <a:pt x="168981" y="20818"/>
                    <a:pt x="174625" y="32105"/>
                  </a:cubicBezTo>
                  <a:cubicBezTo>
                    <a:pt x="186935" y="56724"/>
                    <a:pt x="176170" y="27214"/>
                    <a:pt x="184150" y="51155"/>
                  </a:cubicBezTo>
                  <a:cubicBezTo>
                    <a:pt x="185523" y="62140"/>
                    <a:pt x="187884" y="83834"/>
                    <a:pt x="190500" y="95605"/>
                  </a:cubicBezTo>
                  <a:cubicBezTo>
                    <a:pt x="191226" y="98872"/>
                    <a:pt x="191584" y="102517"/>
                    <a:pt x="193675" y="105130"/>
                  </a:cubicBezTo>
                  <a:cubicBezTo>
                    <a:pt x="196059" y="108110"/>
                    <a:pt x="200025" y="109363"/>
                    <a:pt x="203200" y="111480"/>
                  </a:cubicBezTo>
                  <a:cubicBezTo>
                    <a:pt x="211898" y="124527"/>
                    <a:pt x="205734" y="121005"/>
                    <a:pt x="222250" y="121005"/>
                  </a:cubicBezTo>
                </a:path>
              </a:pathLst>
            </a:custGeom>
            <a:ln>
              <a:solidFill>
                <a:srgbClr val="FFFF00"/>
              </a:solidFill>
              <a:headEnd type="none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Freeform 22"/>
            <p:cNvSpPr/>
            <p:nvPr/>
          </p:nvSpPr>
          <p:spPr>
            <a:xfrm rot="1591254">
              <a:off x="514587" y="2365819"/>
              <a:ext cx="287703" cy="145691"/>
            </a:xfrm>
            <a:custGeom>
              <a:avLst/>
              <a:gdLst>
                <a:gd name="connsiteX0" fmla="*/ 0 w 384175"/>
                <a:gd name="connsiteY0" fmla="*/ 23172 h 150784"/>
                <a:gd name="connsiteX1" fmla="*/ 0 w 384175"/>
                <a:gd name="connsiteY1" fmla="*/ 23172 h 150784"/>
                <a:gd name="connsiteX2" fmla="*/ 15875 w 384175"/>
                <a:gd name="connsiteY2" fmla="*/ 947 h 150784"/>
                <a:gd name="connsiteX3" fmla="*/ 31750 w 384175"/>
                <a:gd name="connsiteY3" fmla="*/ 13647 h 150784"/>
                <a:gd name="connsiteX4" fmla="*/ 38100 w 384175"/>
                <a:gd name="connsiteY4" fmla="*/ 32697 h 150784"/>
                <a:gd name="connsiteX5" fmla="*/ 41275 w 384175"/>
                <a:gd name="connsiteY5" fmla="*/ 42222 h 150784"/>
                <a:gd name="connsiteX6" fmla="*/ 44450 w 384175"/>
                <a:gd name="connsiteY6" fmla="*/ 51747 h 150784"/>
                <a:gd name="connsiteX7" fmla="*/ 50800 w 384175"/>
                <a:gd name="connsiteY7" fmla="*/ 67622 h 150784"/>
                <a:gd name="connsiteX8" fmla="*/ 57150 w 384175"/>
                <a:gd name="connsiteY8" fmla="*/ 127947 h 150784"/>
                <a:gd name="connsiteX9" fmla="*/ 63500 w 384175"/>
                <a:gd name="connsiteY9" fmla="*/ 137472 h 150784"/>
                <a:gd name="connsiteX10" fmla="*/ 82550 w 384175"/>
                <a:gd name="connsiteY10" fmla="*/ 150172 h 150784"/>
                <a:gd name="connsiteX11" fmla="*/ 101600 w 384175"/>
                <a:gd name="connsiteY11" fmla="*/ 146997 h 150784"/>
                <a:gd name="connsiteX12" fmla="*/ 104775 w 384175"/>
                <a:gd name="connsiteY12" fmla="*/ 131122 h 150784"/>
                <a:gd name="connsiteX13" fmla="*/ 114300 w 384175"/>
                <a:gd name="connsiteY13" fmla="*/ 121597 h 150784"/>
                <a:gd name="connsiteX14" fmla="*/ 120650 w 384175"/>
                <a:gd name="connsiteY14" fmla="*/ 99372 h 150784"/>
                <a:gd name="connsiteX15" fmla="*/ 123825 w 384175"/>
                <a:gd name="connsiteY15" fmla="*/ 89847 h 150784"/>
                <a:gd name="connsiteX16" fmla="*/ 130175 w 384175"/>
                <a:gd name="connsiteY16" fmla="*/ 54922 h 150784"/>
                <a:gd name="connsiteX17" fmla="*/ 136525 w 384175"/>
                <a:gd name="connsiteY17" fmla="*/ 35872 h 150784"/>
                <a:gd name="connsiteX18" fmla="*/ 139700 w 384175"/>
                <a:gd name="connsiteY18" fmla="*/ 26347 h 150784"/>
                <a:gd name="connsiteX19" fmla="*/ 149225 w 384175"/>
                <a:gd name="connsiteY19" fmla="*/ 23172 h 150784"/>
                <a:gd name="connsiteX20" fmla="*/ 171450 w 384175"/>
                <a:gd name="connsiteY20" fmla="*/ 29522 h 150784"/>
                <a:gd name="connsiteX21" fmla="*/ 184150 w 384175"/>
                <a:gd name="connsiteY21" fmla="*/ 48572 h 150784"/>
                <a:gd name="connsiteX22" fmla="*/ 193675 w 384175"/>
                <a:gd name="connsiteY22" fmla="*/ 93022 h 150784"/>
                <a:gd name="connsiteX23" fmla="*/ 196850 w 384175"/>
                <a:gd name="connsiteY23" fmla="*/ 115247 h 150784"/>
                <a:gd name="connsiteX24" fmla="*/ 203200 w 384175"/>
                <a:gd name="connsiteY24" fmla="*/ 137472 h 150784"/>
                <a:gd name="connsiteX25" fmla="*/ 225425 w 384175"/>
                <a:gd name="connsiteY25" fmla="*/ 146997 h 150784"/>
                <a:gd name="connsiteX26" fmla="*/ 241300 w 384175"/>
                <a:gd name="connsiteY26" fmla="*/ 143822 h 150784"/>
                <a:gd name="connsiteX27" fmla="*/ 254000 w 384175"/>
                <a:gd name="connsiteY27" fmla="*/ 124772 h 150784"/>
                <a:gd name="connsiteX28" fmla="*/ 260350 w 384175"/>
                <a:gd name="connsiteY28" fmla="*/ 115247 h 150784"/>
                <a:gd name="connsiteX29" fmla="*/ 263525 w 384175"/>
                <a:gd name="connsiteY29" fmla="*/ 102547 h 150784"/>
                <a:gd name="connsiteX30" fmla="*/ 266700 w 384175"/>
                <a:gd name="connsiteY30" fmla="*/ 93022 h 150784"/>
                <a:gd name="connsiteX31" fmla="*/ 269875 w 384175"/>
                <a:gd name="connsiteY31" fmla="*/ 77147 h 150784"/>
                <a:gd name="connsiteX32" fmla="*/ 276225 w 384175"/>
                <a:gd name="connsiteY32" fmla="*/ 51747 h 150784"/>
                <a:gd name="connsiteX33" fmla="*/ 279400 w 384175"/>
                <a:gd name="connsiteY33" fmla="*/ 42222 h 150784"/>
                <a:gd name="connsiteX34" fmla="*/ 285750 w 384175"/>
                <a:gd name="connsiteY34" fmla="*/ 32697 h 150784"/>
                <a:gd name="connsiteX35" fmla="*/ 304800 w 384175"/>
                <a:gd name="connsiteY35" fmla="*/ 23172 h 150784"/>
                <a:gd name="connsiteX36" fmla="*/ 320675 w 384175"/>
                <a:gd name="connsiteY36" fmla="*/ 26347 h 150784"/>
                <a:gd name="connsiteX37" fmla="*/ 333375 w 384175"/>
                <a:gd name="connsiteY37" fmla="*/ 45397 h 150784"/>
                <a:gd name="connsiteX38" fmla="*/ 336550 w 384175"/>
                <a:gd name="connsiteY38" fmla="*/ 67622 h 150784"/>
                <a:gd name="connsiteX39" fmla="*/ 339725 w 384175"/>
                <a:gd name="connsiteY39" fmla="*/ 93022 h 150784"/>
                <a:gd name="connsiteX40" fmla="*/ 342900 w 384175"/>
                <a:gd name="connsiteY40" fmla="*/ 115247 h 150784"/>
                <a:gd name="connsiteX41" fmla="*/ 355600 w 384175"/>
                <a:gd name="connsiteY41" fmla="*/ 143822 h 150784"/>
                <a:gd name="connsiteX42" fmla="*/ 365125 w 384175"/>
                <a:gd name="connsiteY42" fmla="*/ 150172 h 150784"/>
                <a:gd name="connsiteX43" fmla="*/ 384175 w 384175"/>
                <a:gd name="connsiteY43" fmla="*/ 150172 h 15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84175" h="150784">
                  <a:moveTo>
                    <a:pt x="0" y="23172"/>
                  </a:moveTo>
                  <a:lnTo>
                    <a:pt x="0" y="23172"/>
                  </a:lnTo>
                  <a:cubicBezTo>
                    <a:pt x="5292" y="15764"/>
                    <a:pt x="8592" y="6409"/>
                    <a:pt x="15875" y="947"/>
                  </a:cubicBezTo>
                  <a:cubicBezTo>
                    <a:pt x="22474" y="-4002"/>
                    <a:pt x="31007" y="11976"/>
                    <a:pt x="31750" y="13647"/>
                  </a:cubicBezTo>
                  <a:cubicBezTo>
                    <a:pt x="34468" y="19764"/>
                    <a:pt x="35983" y="26347"/>
                    <a:pt x="38100" y="32697"/>
                  </a:cubicBezTo>
                  <a:lnTo>
                    <a:pt x="41275" y="42222"/>
                  </a:lnTo>
                  <a:cubicBezTo>
                    <a:pt x="42333" y="45397"/>
                    <a:pt x="43207" y="48640"/>
                    <a:pt x="44450" y="51747"/>
                  </a:cubicBezTo>
                  <a:lnTo>
                    <a:pt x="50800" y="67622"/>
                  </a:lnTo>
                  <a:cubicBezTo>
                    <a:pt x="51091" y="72282"/>
                    <a:pt x="49220" y="112087"/>
                    <a:pt x="57150" y="127947"/>
                  </a:cubicBezTo>
                  <a:cubicBezTo>
                    <a:pt x="58857" y="131360"/>
                    <a:pt x="60628" y="134959"/>
                    <a:pt x="63500" y="137472"/>
                  </a:cubicBezTo>
                  <a:cubicBezTo>
                    <a:pt x="69243" y="142498"/>
                    <a:pt x="82550" y="150172"/>
                    <a:pt x="82550" y="150172"/>
                  </a:cubicBezTo>
                  <a:cubicBezTo>
                    <a:pt x="88900" y="149114"/>
                    <a:pt x="96712" y="151187"/>
                    <a:pt x="101600" y="146997"/>
                  </a:cubicBezTo>
                  <a:cubicBezTo>
                    <a:pt x="105697" y="143485"/>
                    <a:pt x="102362" y="135949"/>
                    <a:pt x="104775" y="131122"/>
                  </a:cubicBezTo>
                  <a:cubicBezTo>
                    <a:pt x="106783" y="127106"/>
                    <a:pt x="111125" y="124772"/>
                    <a:pt x="114300" y="121597"/>
                  </a:cubicBezTo>
                  <a:cubicBezTo>
                    <a:pt x="121913" y="98759"/>
                    <a:pt x="112677" y="127279"/>
                    <a:pt x="120650" y="99372"/>
                  </a:cubicBezTo>
                  <a:cubicBezTo>
                    <a:pt x="121569" y="96154"/>
                    <a:pt x="123099" y="93114"/>
                    <a:pt x="123825" y="89847"/>
                  </a:cubicBezTo>
                  <a:cubicBezTo>
                    <a:pt x="126729" y="76778"/>
                    <a:pt x="126708" y="67634"/>
                    <a:pt x="130175" y="54922"/>
                  </a:cubicBezTo>
                  <a:cubicBezTo>
                    <a:pt x="131936" y="48464"/>
                    <a:pt x="134408" y="42222"/>
                    <a:pt x="136525" y="35872"/>
                  </a:cubicBezTo>
                  <a:cubicBezTo>
                    <a:pt x="137583" y="32697"/>
                    <a:pt x="136525" y="27405"/>
                    <a:pt x="139700" y="26347"/>
                  </a:cubicBezTo>
                  <a:lnTo>
                    <a:pt x="149225" y="23172"/>
                  </a:lnTo>
                  <a:cubicBezTo>
                    <a:pt x="149335" y="23199"/>
                    <a:pt x="169932" y="28004"/>
                    <a:pt x="171450" y="29522"/>
                  </a:cubicBezTo>
                  <a:cubicBezTo>
                    <a:pt x="176846" y="34918"/>
                    <a:pt x="184150" y="48572"/>
                    <a:pt x="184150" y="48572"/>
                  </a:cubicBezTo>
                  <a:cubicBezTo>
                    <a:pt x="188000" y="63974"/>
                    <a:pt x="191273" y="76209"/>
                    <a:pt x="193675" y="93022"/>
                  </a:cubicBezTo>
                  <a:cubicBezTo>
                    <a:pt x="194733" y="100430"/>
                    <a:pt x="195511" y="107884"/>
                    <a:pt x="196850" y="115247"/>
                  </a:cubicBezTo>
                  <a:cubicBezTo>
                    <a:pt x="196984" y="115985"/>
                    <a:pt x="201600" y="135472"/>
                    <a:pt x="203200" y="137472"/>
                  </a:cubicBezTo>
                  <a:cubicBezTo>
                    <a:pt x="208682" y="144324"/>
                    <a:pt x="217799" y="145090"/>
                    <a:pt x="225425" y="146997"/>
                  </a:cubicBezTo>
                  <a:cubicBezTo>
                    <a:pt x="230717" y="145939"/>
                    <a:pt x="236473" y="146235"/>
                    <a:pt x="241300" y="143822"/>
                  </a:cubicBezTo>
                  <a:cubicBezTo>
                    <a:pt x="253337" y="137803"/>
                    <a:pt x="249296" y="134179"/>
                    <a:pt x="254000" y="124772"/>
                  </a:cubicBezTo>
                  <a:cubicBezTo>
                    <a:pt x="255707" y="121359"/>
                    <a:pt x="258233" y="118422"/>
                    <a:pt x="260350" y="115247"/>
                  </a:cubicBezTo>
                  <a:cubicBezTo>
                    <a:pt x="261408" y="111014"/>
                    <a:pt x="262326" y="106743"/>
                    <a:pt x="263525" y="102547"/>
                  </a:cubicBezTo>
                  <a:cubicBezTo>
                    <a:pt x="264444" y="99329"/>
                    <a:pt x="265888" y="96269"/>
                    <a:pt x="266700" y="93022"/>
                  </a:cubicBezTo>
                  <a:cubicBezTo>
                    <a:pt x="268009" y="87787"/>
                    <a:pt x="268662" y="82405"/>
                    <a:pt x="269875" y="77147"/>
                  </a:cubicBezTo>
                  <a:cubicBezTo>
                    <a:pt x="271837" y="68643"/>
                    <a:pt x="273465" y="60026"/>
                    <a:pt x="276225" y="51747"/>
                  </a:cubicBezTo>
                  <a:cubicBezTo>
                    <a:pt x="277283" y="48572"/>
                    <a:pt x="277903" y="45215"/>
                    <a:pt x="279400" y="42222"/>
                  </a:cubicBezTo>
                  <a:cubicBezTo>
                    <a:pt x="281107" y="38809"/>
                    <a:pt x="283052" y="35395"/>
                    <a:pt x="285750" y="32697"/>
                  </a:cubicBezTo>
                  <a:cubicBezTo>
                    <a:pt x="291905" y="26542"/>
                    <a:pt x="297053" y="25754"/>
                    <a:pt x="304800" y="23172"/>
                  </a:cubicBezTo>
                  <a:cubicBezTo>
                    <a:pt x="310092" y="24230"/>
                    <a:pt x="316415" y="23034"/>
                    <a:pt x="320675" y="26347"/>
                  </a:cubicBezTo>
                  <a:cubicBezTo>
                    <a:pt x="326699" y="31032"/>
                    <a:pt x="333375" y="45397"/>
                    <a:pt x="333375" y="45397"/>
                  </a:cubicBezTo>
                  <a:cubicBezTo>
                    <a:pt x="334433" y="52805"/>
                    <a:pt x="335561" y="60204"/>
                    <a:pt x="336550" y="67622"/>
                  </a:cubicBezTo>
                  <a:cubicBezTo>
                    <a:pt x="337678" y="76080"/>
                    <a:pt x="338597" y="84564"/>
                    <a:pt x="339725" y="93022"/>
                  </a:cubicBezTo>
                  <a:cubicBezTo>
                    <a:pt x="340714" y="100440"/>
                    <a:pt x="341217" y="107955"/>
                    <a:pt x="342900" y="115247"/>
                  </a:cubicBezTo>
                  <a:cubicBezTo>
                    <a:pt x="344786" y="123421"/>
                    <a:pt x="348770" y="136992"/>
                    <a:pt x="355600" y="143822"/>
                  </a:cubicBezTo>
                  <a:cubicBezTo>
                    <a:pt x="358298" y="146520"/>
                    <a:pt x="361400" y="149344"/>
                    <a:pt x="365125" y="150172"/>
                  </a:cubicBezTo>
                  <a:cubicBezTo>
                    <a:pt x="371324" y="151550"/>
                    <a:pt x="377825" y="150172"/>
                    <a:pt x="384175" y="150172"/>
                  </a:cubicBezTo>
                </a:path>
              </a:pathLst>
            </a:custGeom>
            <a:ln>
              <a:solidFill>
                <a:srgbClr val="FFFF00"/>
              </a:solidFill>
              <a:headEnd type="none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Freeform 23"/>
            <p:cNvSpPr/>
            <p:nvPr/>
          </p:nvSpPr>
          <p:spPr>
            <a:xfrm rot="18691322">
              <a:off x="912278" y="2171297"/>
              <a:ext cx="474618" cy="125658"/>
            </a:xfrm>
            <a:custGeom>
              <a:avLst/>
              <a:gdLst>
                <a:gd name="connsiteX0" fmla="*/ 0 w 384175"/>
                <a:gd name="connsiteY0" fmla="*/ 23172 h 150784"/>
                <a:gd name="connsiteX1" fmla="*/ 0 w 384175"/>
                <a:gd name="connsiteY1" fmla="*/ 23172 h 150784"/>
                <a:gd name="connsiteX2" fmla="*/ 15875 w 384175"/>
                <a:gd name="connsiteY2" fmla="*/ 947 h 150784"/>
                <a:gd name="connsiteX3" fmla="*/ 31750 w 384175"/>
                <a:gd name="connsiteY3" fmla="*/ 13647 h 150784"/>
                <a:gd name="connsiteX4" fmla="*/ 38100 w 384175"/>
                <a:gd name="connsiteY4" fmla="*/ 32697 h 150784"/>
                <a:gd name="connsiteX5" fmla="*/ 41275 w 384175"/>
                <a:gd name="connsiteY5" fmla="*/ 42222 h 150784"/>
                <a:gd name="connsiteX6" fmla="*/ 44450 w 384175"/>
                <a:gd name="connsiteY6" fmla="*/ 51747 h 150784"/>
                <a:gd name="connsiteX7" fmla="*/ 50800 w 384175"/>
                <a:gd name="connsiteY7" fmla="*/ 67622 h 150784"/>
                <a:gd name="connsiteX8" fmla="*/ 57150 w 384175"/>
                <a:gd name="connsiteY8" fmla="*/ 127947 h 150784"/>
                <a:gd name="connsiteX9" fmla="*/ 63500 w 384175"/>
                <a:gd name="connsiteY9" fmla="*/ 137472 h 150784"/>
                <a:gd name="connsiteX10" fmla="*/ 82550 w 384175"/>
                <a:gd name="connsiteY10" fmla="*/ 150172 h 150784"/>
                <a:gd name="connsiteX11" fmla="*/ 101600 w 384175"/>
                <a:gd name="connsiteY11" fmla="*/ 146997 h 150784"/>
                <a:gd name="connsiteX12" fmla="*/ 104775 w 384175"/>
                <a:gd name="connsiteY12" fmla="*/ 131122 h 150784"/>
                <a:gd name="connsiteX13" fmla="*/ 114300 w 384175"/>
                <a:gd name="connsiteY13" fmla="*/ 121597 h 150784"/>
                <a:gd name="connsiteX14" fmla="*/ 120650 w 384175"/>
                <a:gd name="connsiteY14" fmla="*/ 99372 h 150784"/>
                <a:gd name="connsiteX15" fmla="*/ 123825 w 384175"/>
                <a:gd name="connsiteY15" fmla="*/ 89847 h 150784"/>
                <a:gd name="connsiteX16" fmla="*/ 130175 w 384175"/>
                <a:gd name="connsiteY16" fmla="*/ 54922 h 150784"/>
                <a:gd name="connsiteX17" fmla="*/ 136525 w 384175"/>
                <a:gd name="connsiteY17" fmla="*/ 35872 h 150784"/>
                <a:gd name="connsiteX18" fmla="*/ 139700 w 384175"/>
                <a:gd name="connsiteY18" fmla="*/ 26347 h 150784"/>
                <a:gd name="connsiteX19" fmla="*/ 149225 w 384175"/>
                <a:gd name="connsiteY19" fmla="*/ 23172 h 150784"/>
                <a:gd name="connsiteX20" fmla="*/ 171450 w 384175"/>
                <a:gd name="connsiteY20" fmla="*/ 29522 h 150784"/>
                <a:gd name="connsiteX21" fmla="*/ 184150 w 384175"/>
                <a:gd name="connsiteY21" fmla="*/ 48572 h 150784"/>
                <a:gd name="connsiteX22" fmla="*/ 193675 w 384175"/>
                <a:gd name="connsiteY22" fmla="*/ 93022 h 150784"/>
                <a:gd name="connsiteX23" fmla="*/ 196850 w 384175"/>
                <a:gd name="connsiteY23" fmla="*/ 115247 h 150784"/>
                <a:gd name="connsiteX24" fmla="*/ 203200 w 384175"/>
                <a:gd name="connsiteY24" fmla="*/ 137472 h 150784"/>
                <a:gd name="connsiteX25" fmla="*/ 225425 w 384175"/>
                <a:gd name="connsiteY25" fmla="*/ 146997 h 150784"/>
                <a:gd name="connsiteX26" fmla="*/ 241300 w 384175"/>
                <a:gd name="connsiteY26" fmla="*/ 143822 h 150784"/>
                <a:gd name="connsiteX27" fmla="*/ 254000 w 384175"/>
                <a:gd name="connsiteY27" fmla="*/ 124772 h 150784"/>
                <a:gd name="connsiteX28" fmla="*/ 260350 w 384175"/>
                <a:gd name="connsiteY28" fmla="*/ 115247 h 150784"/>
                <a:gd name="connsiteX29" fmla="*/ 263525 w 384175"/>
                <a:gd name="connsiteY29" fmla="*/ 102547 h 150784"/>
                <a:gd name="connsiteX30" fmla="*/ 266700 w 384175"/>
                <a:gd name="connsiteY30" fmla="*/ 93022 h 150784"/>
                <a:gd name="connsiteX31" fmla="*/ 269875 w 384175"/>
                <a:gd name="connsiteY31" fmla="*/ 77147 h 150784"/>
                <a:gd name="connsiteX32" fmla="*/ 276225 w 384175"/>
                <a:gd name="connsiteY32" fmla="*/ 51747 h 150784"/>
                <a:gd name="connsiteX33" fmla="*/ 279400 w 384175"/>
                <a:gd name="connsiteY33" fmla="*/ 42222 h 150784"/>
                <a:gd name="connsiteX34" fmla="*/ 285750 w 384175"/>
                <a:gd name="connsiteY34" fmla="*/ 32697 h 150784"/>
                <a:gd name="connsiteX35" fmla="*/ 304800 w 384175"/>
                <a:gd name="connsiteY35" fmla="*/ 23172 h 150784"/>
                <a:gd name="connsiteX36" fmla="*/ 320675 w 384175"/>
                <a:gd name="connsiteY36" fmla="*/ 26347 h 150784"/>
                <a:gd name="connsiteX37" fmla="*/ 333375 w 384175"/>
                <a:gd name="connsiteY37" fmla="*/ 45397 h 150784"/>
                <a:gd name="connsiteX38" fmla="*/ 336550 w 384175"/>
                <a:gd name="connsiteY38" fmla="*/ 67622 h 150784"/>
                <a:gd name="connsiteX39" fmla="*/ 339725 w 384175"/>
                <a:gd name="connsiteY39" fmla="*/ 93022 h 150784"/>
                <a:gd name="connsiteX40" fmla="*/ 342900 w 384175"/>
                <a:gd name="connsiteY40" fmla="*/ 115247 h 150784"/>
                <a:gd name="connsiteX41" fmla="*/ 355600 w 384175"/>
                <a:gd name="connsiteY41" fmla="*/ 143822 h 150784"/>
                <a:gd name="connsiteX42" fmla="*/ 365125 w 384175"/>
                <a:gd name="connsiteY42" fmla="*/ 150172 h 150784"/>
                <a:gd name="connsiteX43" fmla="*/ 384175 w 384175"/>
                <a:gd name="connsiteY43" fmla="*/ 150172 h 15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84175" h="150784">
                  <a:moveTo>
                    <a:pt x="0" y="23172"/>
                  </a:moveTo>
                  <a:lnTo>
                    <a:pt x="0" y="23172"/>
                  </a:lnTo>
                  <a:cubicBezTo>
                    <a:pt x="5292" y="15764"/>
                    <a:pt x="8592" y="6409"/>
                    <a:pt x="15875" y="947"/>
                  </a:cubicBezTo>
                  <a:cubicBezTo>
                    <a:pt x="22474" y="-4002"/>
                    <a:pt x="31007" y="11976"/>
                    <a:pt x="31750" y="13647"/>
                  </a:cubicBezTo>
                  <a:cubicBezTo>
                    <a:pt x="34468" y="19764"/>
                    <a:pt x="35983" y="26347"/>
                    <a:pt x="38100" y="32697"/>
                  </a:cubicBezTo>
                  <a:lnTo>
                    <a:pt x="41275" y="42222"/>
                  </a:lnTo>
                  <a:cubicBezTo>
                    <a:pt x="42333" y="45397"/>
                    <a:pt x="43207" y="48640"/>
                    <a:pt x="44450" y="51747"/>
                  </a:cubicBezTo>
                  <a:lnTo>
                    <a:pt x="50800" y="67622"/>
                  </a:lnTo>
                  <a:cubicBezTo>
                    <a:pt x="51091" y="72282"/>
                    <a:pt x="49220" y="112087"/>
                    <a:pt x="57150" y="127947"/>
                  </a:cubicBezTo>
                  <a:cubicBezTo>
                    <a:pt x="58857" y="131360"/>
                    <a:pt x="60628" y="134959"/>
                    <a:pt x="63500" y="137472"/>
                  </a:cubicBezTo>
                  <a:cubicBezTo>
                    <a:pt x="69243" y="142498"/>
                    <a:pt x="82550" y="150172"/>
                    <a:pt x="82550" y="150172"/>
                  </a:cubicBezTo>
                  <a:cubicBezTo>
                    <a:pt x="88900" y="149114"/>
                    <a:pt x="96712" y="151187"/>
                    <a:pt x="101600" y="146997"/>
                  </a:cubicBezTo>
                  <a:cubicBezTo>
                    <a:pt x="105697" y="143485"/>
                    <a:pt x="102362" y="135949"/>
                    <a:pt x="104775" y="131122"/>
                  </a:cubicBezTo>
                  <a:cubicBezTo>
                    <a:pt x="106783" y="127106"/>
                    <a:pt x="111125" y="124772"/>
                    <a:pt x="114300" y="121597"/>
                  </a:cubicBezTo>
                  <a:cubicBezTo>
                    <a:pt x="121913" y="98759"/>
                    <a:pt x="112677" y="127279"/>
                    <a:pt x="120650" y="99372"/>
                  </a:cubicBezTo>
                  <a:cubicBezTo>
                    <a:pt x="121569" y="96154"/>
                    <a:pt x="123099" y="93114"/>
                    <a:pt x="123825" y="89847"/>
                  </a:cubicBezTo>
                  <a:cubicBezTo>
                    <a:pt x="126729" y="76778"/>
                    <a:pt x="126708" y="67634"/>
                    <a:pt x="130175" y="54922"/>
                  </a:cubicBezTo>
                  <a:cubicBezTo>
                    <a:pt x="131936" y="48464"/>
                    <a:pt x="134408" y="42222"/>
                    <a:pt x="136525" y="35872"/>
                  </a:cubicBezTo>
                  <a:cubicBezTo>
                    <a:pt x="137583" y="32697"/>
                    <a:pt x="136525" y="27405"/>
                    <a:pt x="139700" y="26347"/>
                  </a:cubicBezTo>
                  <a:lnTo>
                    <a:pt x="149225" y="23172"/>
                  </a:lnTo>
                  <a:cubicBezTo>
                    <a:pt x="149335" y="23199"/>
                    <a:pt x="169932" y="28004"/>
                    <a:pt x="171450" y="29522"/>
                  </a:cubicBezTo>
                  <a:cubicBezTo>
                    <a:pt x="176846" y="34918"/>
                    <a:pt x="184150" y="48572"/>
                    <a:pt x="184150" y="48572"/>
                  </a:cubicBezTo>
                  <a:cubicBezTo>
                    <a:pt x="188000" y="63974"/>
                    <a:pt x="191273" y="76209"/>
                    <a:pt x="193675" y="93022"/>
                  </a:cubicBezTo>
                  <a:cubicBezTo>
                    <a:pt x="194733" y="100430"/>
                    <a:pt x="195511" y="107884"/>
                    <a:pt x="196850" y="115247"/>
                  </a:cubicBezTo>
                  <a:cubicBezTo>
                    <a:pt x="196984" y="115985"/>
                    <a:pt x="201600" y="135472"/>
                    <a:pt x="203200" y="137472"/>
                  </a:cubicBezTo>
                  <a:cubicBezTo>
                    <a:pt x="208682" y="144324"/>
                    <a:pt x="217799" y="145090"/>
                    <a:pt x="225425" y="146997"/>
                  </a:cubicBezTo>
                  <a:cubicBezTo>
                    <a:pt x="230717" y="145939"/>
                    <a:pt x="236473" y="146235"/>
                    <a:pt x="241300" y="143822"/>
                  </a:cubicBezTo>
                  <a:cubicBezTo>
                    <a:pt x="253337" y="137803"/>
                    <a:pt x="249296" y="134179"/>
                    <a:pt x="254000" y="124772"/>
                  </a:cubicBezTo>
                  <a:cubicBezTo>
                    <a:pt x="255707" y="121359"/>
                    <a:pt x="258233" y="118422"/>
                    <a:pt x="260350" y="115247"/>
                  </a:cubicBezTo>
                  <a:cubicBezTo>
                    <a:pt x="261408" y="111014"/>
                    <a:pt x="262326" y="106743"/>
                    <a:pt x="263525" y="102547"/>
                  </a:cubicBezTo>
                  <a:cubicBezTo>
                    <a:pt x="264444" y="99329"/>
                    <a:pt x="265888" y="96269"/>
                    <a:pt x="266700" y="93022"/>
                  </a:cubicBezTo>
                  <a:cubicBezTo>
                    <a:pt x="268009" y="87787"/>
                    <a:pt x="268662" y="82405"/>
                    <a:pt x="269875" y="77147"/>
                  </a:cubicBezTo>
                  <a:cubicBezTo>
                    <a:pt x="271837" y="68643"/>
                    <a:pt x="273465" y="60026"/>
                    <a:pt x="276225" y="51747"/>
                  </a:cubicBezTo>
                  <a:cubicBezTo>
                    <a:pt x="277283" y="48572"/>
                    <a:pt x="277903" y="45215"/>
                    <a:pt x="279400" y="42222"/>
                  </a:cubicBezTo>
                  <a:cubicBezTo>
                    <a:pt x="281107" y="38809"/>
                    <a:pt x="283052" y="35395"/>
                    <a:pt x="285750" y="32697"/>
                  </a:cubicBezTo>
                  <a:cubicBezTo>
                    <a:pt x="291905" y="26542"/>
                    <a:pt x="297053" y="25754"/>
                    <a:pt x="304800" y="23172"/>
                  </a:cubicBezTo>
                  <a:cubicBezTo>
                    <a:pt x="310092" y="24230"/>
                    <a:pt x="316415" y="23034"/>
                    <a:pt x="320675" y="26347"/>
                  </a:cubicBezTo>
                  <a:cubicBezTo>
                    <a:pt x="326699" y="31032"/>
                    <a:pt x="333375" y="45397"/>
                    <a:pt x="333375" y="45397"/>
                  </a:cubicBezTo>
                  <a:cubicBezTo>
                    <a:pt x="334433" y="52805"/>
                    <a:pt x="335561" y="60204"/>
                    <a:pt x="336550" y="67622"/>
                  </a:cubicBezTo>
                  <a:cubicBezTo>
                    <a:pt x="337678" y="76080"/>
                    <a:pt x="338597" y="84564"/>
                    <a:pt x="339725" y="93022"/>
                  </a:cubicBezTo>
                  <a:cubicBezTo>
                    <a:pt x="340714" y="100440"/>
                    <a:pt x="341217" y="107955"/>
                    <a:pt x="342900" y="115247"/>
                  </a:cubicBezTo>
                  <a:cubicBezTo>
                    <a:pt x="344786" y="123421"/>
                    <a:pt x="348770" y="136992"/>
                    <a:pt x="355600" y="143822"/>
                  </a:cubicBezTo>
                  <a:cubicBezTo>
                    <a:pt x="358298" y="146520"/>
                    <a:pt x="361400" y="149344"/>
                    <a:pt x="365125" y="150172"/>
                  </a:cubicBezTo>
                  <a:cubicBezTo>
                    <a:pt x="371324" y="151550"/>
                    <a:pt x="377825" y="150172"/>
                    <a:pt x="384175" y="150172"/>
                  </a:cubicBezTo>
                </a:path>
              </a:pathLst>
            </a:custGeom>
            <a:ln>
              <a:solidFill>
                <a:srgbClr val="FFFF00"/>
              </a:solidFill>
              <a:headEnd type="none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5" name="Content Placeholder 2"/>
          <p:cNvSpPr txBox="1">
            <a:spLocks/>
          </p:cNvSpPr>
          <p:nvPr/>
        </p:nvSpPr>
        <p:spPr>
          <a:xfrm>
            <a:off x="3248696" y="2890172"/>
            <a:ext cx="5711155" cy="3755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Absorber</a:t>
            </a:r>
          </a:p>
          <a:p>
            <a:pPr lvl="1"/>
            <a:r>
              <a:rPr lang="en-US" dirty="0"/>
              <a:t>Sandwich </a:t>
            </a:r>
            <a:r>
              <a:rPr lang="en-US" baseline="30000" dirty="0"/>
              <a:t>163</a:t>
            </a:r>
            <a:r>
              <a:rPr lang="en-US" dirty="0"/>
              <a:t>Ho inside</a:t>
            </a:r>
          </a:p>
          <a:p>
            <a:pPr lvl="1"/>
            <a:r>
              <a:rPr lang="en-US" dirty="0"/>
              <a:t>Convert energy to heat</a:t>
            </a:r>
          </a:p>
          <a:p>
            <a:pPr lvl="1"/>
            <a:r>
              <a:rPr lang="en-US" dirty="0" smtClean="0"/>
              <a:t>Need very </a:t>
            </a:r>
            <a:r>
              <a:rPr lang="en-US" dirty="0"/>
              <a:t>low heat capacity </a:t>
            </a:r>
            <a:r>
              <a:rPr lang="en-US" i="1" dirty="0"/>
              <a:t>C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Thermometer</a:t>
            </a:r>
          </a:p>
          <a:p>
            <a:pPr lvl="1"/>
            <a:r>
              <a:rPr lang="en-US" dirty="0"/>
              <a:t>Small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/>
              <a:t>T      big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DF</a:t>
            </a:r>
          </a:p>
          <a:p>
            <a:pPr lvl="1"/>
            <a:r>
              <a:rPr lang="en-US" dirty="0"/>
              <a:t>SQUID readout</a:t>
            </a:r>
          </a:p>
          <a:p>
            <a:endParaRPr lang="en-US" dirty="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97479"/>
              </p:ext>
            </p:extLst>
          </p:nvPr>
        </p:nvGraphicFramePr>
        <p:xfrm>
          <a:off x="5048922" y="4461442"/>
          <a:ext cx="1312359" cy="847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" name="Equation" r:id="rId4" imgW="609600" imgH="393700" progId="Equation.3">
                  <p:embed/>
                </p:oleObj>
              </mc:Choice>
              <mc:Fallback>
                <p:oleObj name="Equation" r:id="rId4" imgW="609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48922" y="4461442"/>
                        <a:ext cx="1312359" cy="847566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/>
          <p:nvPr/>
        </p:nvCxnSpPr>
        <p:spPr>
          <a:xfrm>
            <a:off x="5409443" y="5895516"/>
            <a:ext cx="36434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0849" y="-11184"/>
            <a:ext cx="1069056" cy="108350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12272">
            <a:off x="6393738" y="362224"/>
            <a:ext cx="1838223" cy="577879"/>
          </a:xfrm>
          <a:prstGeom prst="rect">
            <a:avLst/>
          </a:prstGeom>
        </p:spPr>
      </p:pic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5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-11430"/>
            <a:ext cx="897255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ECHo</a:t>
            </a:r>
            <a:r>
              <a:rPr lang="en-US" sz="4000" dirty="0"/>
              <a:t>: Metallic Magnetic Calorimeter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8" y="1269881"/>
            <a:ext cx="8743951" cy="524629"/>
          </a:xfrm>
        </p:spPr>
        <p:txBody>
          <a:bodyPr/>
          <a:lstStyle/>
          <a:p>
            <a:r>
              <a:rPr lang="en-US" dirty="0"/>
              <a:t>Paramagnetic </a:t>
            </a:r>
            <a:r>
              <a:rPr lang="en-US" dirty="0" err="1"/>
              <a:t>Au:Er</a:t>
            </a:r>
            <a:r>
              <a:rPr lang="en-US" dirty="0"/>
              <a:t> </a:t>
            </a:r>
            <a:r>
              <a:rPr lang="en-US" dirty="0" smtClean="0"/>
              <a:t>sensor </a:t>
            </a:r>
            <a:r>
              <a:rPr lang="mr-IN" dirty="0" smtClean="0"/>
              <a:t>–</a:t>
            </a:r>
            <a:r>
              <a:rPr lang="en-US" dirty="0" smtClean="0"/>
              <a:t> heat </a:t>
            </a:r>
            <a:r>
              <a:rPr lang="en-US" dirty="0"/>
              <a:t>disturbs magnetization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7933" cy="697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329" y="3306214"/>
            <a:ext cx="3556582" cy="3021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66" y="1710956"/>
            <a:ext cx="2273043" cy="173459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289682" y="3053276"/>
            <a:ext cx="4304640" cy="3176266"/>
            <a:chOff x="5738116" y="1970947"/>
            <a:chExt cx="5739520" cy="4235020"/>
          </a:xfrm>
        </p:grpSpPr>
        <p:pic>
          <p:nvPicPr>
            <p:cNvPr id="8" name="Picture 7" descr="igure 12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1003" y="1970947"/>
              <a:ext cx="3867457" cy="3790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738116" y="5805858"/>
              <a:ext cx="573952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i="1" dirty="0" err="1">
                  <a:latin typeface="Arial" charset="0"/>
                  <a:ea typeface="Arial" charset="0"/>
                  <a:cs typeface="Arial" charset="0"/>
                </a:rPr>
                <a:t>Kempf</a:t>
              </a:r>
              <a:r>
                <a:rPr lang="en-US" sz="1350" i="1" dirty="0">
                  <a:latin typeface="Arial" charset="0"/>
                  <a:ea typeface="Arial" charset="0"/>
                  <a:cs typeface="Arial" charset="0"/>
                </a:rPr>
                <a:t> et al., </a:t>
              </a:r>
              <a:r>
                <a:rPr lang="en-US" sz="1350" i="1" dirty="0" err="1">
                  <a:latin typeface="Arial" charset="0"/>
                  <a:ea typeface="Arial" charset="0"/>
                  <a:cs typeface="Arial" charset="0"/>
                </a:rPr>
                <a:t>Supercond</a:t>
              </a:r>
              <a:r>
                <a:rPr lang="en-US" sz="1350" i="1" dirty="0">
                  <a:latin typeface="Arial" charset="0"/>
                  <a:ea typeface="Arial" charset="0"/>
                  <a:cs typeface="Arial" charset="0"/>
                </a:rPr>
                <a:t>. Sci. Tech. </a:t>
              </a:r>
              <a:r>
                <a:rPr lang="en-US" sz="1350" b="1" i="1" dirty="0">
                  <a:latin typeface="Arial" charset="0"/>
                  <a:ea typeface="Arial" charset="0"/>
                  <a:cs typeface="Arial" charset="0"/>
                </a:rPr>
                <a:t>30</a:t>
              </a:r>
              <a:r>
                <a:rPr lang="en-US" sz="1350" i="1" dirty="0">
                  <a:latin typeface="Arial" charset="0"/>
                  <a:ea typeface="Arial" charset="0"/>
                  <a:cs typeface="Arial" charset="0"/>
                </a:rPr>
                <a:t> (2017) </a:t>
              </a:r>
              <a:r>
                <a:rPr lang="is-IS" sz="1350" i="1" dirty="0">
                  <a:latin typeface="Arial" charset="0"/>
                  <a:ea typeface="Arial" charset="0"/>
                  <a:cs typeface="Arial" charset="0"/>
                </a:rPr>
                <a:t>065002</a:t>
              </a:r>
              <a:endParaRPr lang="en-US" sz="1350" i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4600573" y="1828113"/>
            <a:ext cx="4457699" cy="1260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Rise time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dirty="0"/>
              <a:t> = </a:t>
            </a:r>
            <a:r>
              <a:rPr lang="en-US" dirty="0">
                <a:latin typeface="Curlz MT" charset="0"/>
                <a:ea typeface="Curlz MT" charset="0"/>
                <a:cs typeface="Curlz MT" charset="0"/>
              </a:rPr>
              <a:t>O</a:t>
            </a:r>
            <a:r>
              <a:rPr lang="en-US" dirty="0"/>
              <a:t>(100 ns)</a:t>
            </a:r>
          </a:p>
          <a:p>
            <a:r>
              <a:rPr lang="en-US" dirty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/>
              <a:t>E</a:t>
            </a:r>
            <a:r>
              <a:rPr lang="en-US" baseline="-25000" dirty="0"/>
              <a:t>FWHM</a:t>
            </a:r>
            <a:r>
              <a:rPr lang="en-US" dirty="0"/>
              <a:t> = </a:t>
            </a:r>
            <a:r>
              <a:rPr lang="en-US" dirty="0">
                <a:latin typeface="Curlz MT" charset="0"/>
                <a:ea typeface="Curlz MT" charset="0"/>
                <a:cs typeface="Curlz MT" charset="0"/>
              </a:rPr>
              <a:t>O</a:t>
            </a:r>
            <a:r>
              <a:rPr lang="en-US" dirty="0"/>
              <a:t>(1 </a:t>
            </a:r>
            <a:r>
              <a:rPr lang="en-US" dirty="0" smtClean="0"/>
              <a:t>eV</a:t>
            </a:r>
            <a:r>
              <a:rPr lang="en-US" dirty="0"/>
              <a:t>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4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850" y="0"/>
            <a:ext cx="840105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HOLMES: Transition-Edge Sensor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329" y="1217498"/>
            <a:ext cx="7886700" cy="4351338"/>
          </a:xfrm>
        </p:spPr>
        <p:txBody>
          <a:bodyPr/>
          <a:lstStyle/>
          <a:p>
            <a:r>
              <a:rPr lang="en-US" dirty="0"/>
              <a:t>Mo/Cu film near superconducting </a:t>
            </a:r>
            <a:r>
              <a:rPr lang="en-US" i="1" dirty="0" smtClean="0"/>
              <a:t>T</a:t>
            </a:r>
            <a:r>
              <a:rPr lang="en-US" i="1" baseline="-25000" dirty="0" smtClean="0"/>
              <a:t>c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i="1" dirty="0" smtClean="0"/>
              <a:t>R </a:t>
            </a:r>
            <a:r>
              <a:rPr lang="en-US" dirty="0"/>
              <a:t>depends on </a:t>
            </a:r>
            <a:r>
              <a:rPr lang="en-US" i="1" dirty="0"/>
              <a:t>T </a:t>
            </a:r>
            <a:r>
              <a:rPr lang="en-US" dirty="0"/>
              <a:t>in transition region</a:t>
            </a:r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12272">
            <a:off x="-380742" y="262542"/>
            <a:ext cx="2245057" cy="70577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114" y="1894527"/>
            <a:ext cx="2553357" cy="2331614"/>
            <a:chOff x="6159587" y="2302910"/>
            <a:chExt cx="2750733" cy="25118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7988" y="2424638"/>
              <a:ext cx="2652332" cy="23108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639264" y="4450035"/>
              <a:ext cx="2204005" cy="3647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cs typeface="Book Antiqua"/>
                </a:rPr>
                <a:t>Temperature (</a:t>
              </a:r>
              <a:r>
                <a:rPr lang="en-US" sz="1600" dirty="0" err="1">
                  <a:cs typeface="Book Antiqua"/>
                </a:rPr>
                <a:t>mK</a:t>
              </a:r>
              <a:r>
                <a:rPr lang="en-US" sz="1600" dirty="0">
                  <a:cs typeface="Book Antiqua"/>
                </a:rPr>
                <a:t>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5339207" y="3123290"/>
              <a:ext cx="2005483" cy="3647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cs typeface="Book Antiqua"/>
                </a:rPr>
                <a:t>Resistance (</a:t>
              </a:r>
              <a:r>
                <a:rPr lang="en-US" sz="1600" dirty="0" err="1">
                  <a:cs typeface="Book Antiqua"/>
                </a:rPr>
                <a:t>m</a:t>
              </a:r>
              <a:r>
                <a:rPr lang="en-US" sz="1600" dirty="0" err="1">
                  <a:latin typeface="Symbol" charset="2"/>
                  <a:ea typeface="Symbol" charset="2"/>
                  <a:cs typeface="Symbol" charset="2"/>
                </a:rPr>
                <a:t>W</a:t>
              </a:r>
              <a:r>
                <a:rPr lang="en-US" sz="1600" dirty="0">
                  <a:cs typeface="Book Antiqua"/>
                </a:rPr>
                <a:t>)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158779" y="4152570"/>
            <a:ext cx="4668863" cy="2455685"/>
            <a:chOff x="123574" y="3131072"/>
            <a:chExt cx="6225150" cy="3274247"/>
          </a:xfrm>
        </p:grpSpPr>
        <p:grpSp>
          <p:nvGrpSpPr>
            <p:cNvPr id="10" name="Group 9"/>
            <p:cNvGrpSpPr/>
            <p:nvPr/>
          </p:nvGrpSpPr>
          <p:grpSpPr>
            <a:xfrm>
              <a:off x="2423204" y="3131072"/>
              <a:ext cx="3925520" cy="3274247"/>
              <a:chOff x="2481320" y="2855834"/>
              <a:chExt cx="3925520" cy="3274247"/>
            </a:xfrm>
          </p:grpSpPr>
          <p:pic>
            <p:nvPicPr>
              <p:cNvPr id="12" name="Picture 2" descr="http://inspirehep.net/record/1503211/files/TESCompTc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8843" b="15848"/>
              <a:stretch/>
            </p:blipFill>
            <p:spPr bwMode="auto">
              <a:xfrm>
                <a:off x="2481320" y="2855834"/>
                <a:ext cx="3925520" cy="32742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3151147" y="4300119"/>
                <a:ext cx="128924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>
                    <a:latin typeface="Arial" charset="0"/>
                    <a:ea typeface="Arial" charset="0"/>
                    <a:cs typeface="Arial" charset="0"/>
                  </a:rPr>
                  <a:t>Absorber</a:t>
                </a:r>
                <a:endParaRPr lang="en-US" sz="15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750636" y="4292902"/>
                <a:ext cx="74422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>
                    <a:latin typeface="Arial" charset="0"/>
                    <a:ea typeface="Arial" charset="0"/>
                    <a:cs typeface="Arial" charset="0"/>
                  </a:rPr>
                  <a:t>TES</a:t>
                </a:r>
                <a:endParaRPr lang="en-US" sz="15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23574" y="4568140"/>
              <a:ext cx="2401507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i="1" dirty="0" err="1">
                  <a:latin typeface="Arial" charset="0"/>
                  <a:ea typeface="Arial" charset="0"/>
                  <a:cs typeface="Arial" charset="0"/>
                </a:rPr>
                <a:t>Giachero</a:t>
              </a:r>
              <a:r>
                <a:rPr lang="en-US" sz="1350" i="1" dirty="0">
                  <a:latin typeface="Arial" charset="0"/>
                  <a:ea typeface="Arial" charset="0"/>
                  <a:cs typeface="Arial" charset="0"/>
                </a:rPr>
                <a:t> et al. JINST </a:t>
              </a:r>
              <a:r>
                <a:rPr lang="en-US" sz="1350" b="1" i="1" dirty="0">
                  <a:latin typeface="Arial" charset="0"/>
                  <a:ea typeface="Arial" charset="0"/>
                  <a:cs typeface="Arial" charset="0"/>
                </a:rPr>
                <a:t>12</a:t>
              </a:r>
              <a:r>
                <a:rPr lang="en-US" sz="1350" i="1" dirty="0">
                  <a:latin typeface="Arial" charset="0"/>
                  <a:ea typeface="Arial" charset="0"/>
                  <a:cs typeface="Arial" charset="0"/>
                </a:rPr>
                <a:t> (2017) C02046 </a:t>
              </a:r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4073546" y="1912959"/>
            <a:ext cx="4457699" cy="164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Rise time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dirty="0"/>
              <a:t> ~ 20 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err="1"/>
              <a:t>s</a:t>
            </a:r>
            <a:endParaRPr lang="en-US" dirty="0"/>
          </a:p>
          <a:p>
            <a:pPr lvl="1"/>
            <a:r>
              <a:rPr lang="en-US" dirty="0"/>
              <a:t>Slowed for bandwidth </a:t>
            </a:r>
            <a:r>
              <a:rPr lang="en-US" dirty="0" smtClean="0"/>
              <a:t>reasons</a:t>
            </a:r>
          </a:p>
          <a:p>
            <a:r>
              <a:rPr lang="en-US" dirty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/>
              <a:t>E</a:t>
            </a:r>
            <a:r>
              <a:rPr lang="en-US" baseline="-25000" dirty="0"/>
              <a:t>FWHM</a:t>
            </a:r>
            <a:r>
              <a:rPr lang="en-US" dirty="0"/>
              <a:t> = </a:t>
            </a:r>
            <a:r>
              <a:rPr lang="en-US" dirty="0">
                <a:latin typeface="Curlz MT" charset="0"/>
                <a:ea typeface="Curlz MT" charset="0"/>
                <a:cs typeface="Curlz MT" charset="0"/>
              </a:rPr>
              <a:t>O</a:t>
            </a:r>
            <a:r>
              <a:rPr lang="en-US" dirty="0"/>
              <a:t>(1 eV)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822811" y="3680460"/>
            <a:ext cx="4041153" cy="2818326"/>
            <a:chOff x="6543154" y="2758907"/>
            <a:chExt cx="5141176" cy="358548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43154" y="2758907"/>
              <a:ext cx="5141176" cy="358548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590409" y="3896681"/>
              <a:ext cx="1670634" cy="8222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smtClean="0">
                  <a:latin typeface="Arial" charset="0"/>
                  <a:ea typeface="Arial" charset="0"/>
                  <a:cs typeface="Arial" charset="0"/>
                </a:rPr>
                <a:t>Plot </a:t>
              </a:r>
              <a:r>
                <a:rPr lang="en-US" i="1" smtClean="0">
                  <a:latin typeface="Arial" charset="0"/>
                  <a:ea typeface="Arial" charset="0"/>
                  <a:cs typeface="Arial" charset="0"/>
                </a:rPr>
                <a:t>from </a:t>
              </a:r>
              <a:endParaRPr lang="en-US" i="1" smtClean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US" i="1" dirty="0" smtClean="0">
                  <a:latin typeface="Arial" charset="0"/>
                  <a:ea typeface="Arial" charset="0"/>
                  <a:cs typeface="Arial" charset="0"/>
                </a:rPr>
                <a:t>Elena </a:t>
              </a:r>
              <a:r>
                <a:rPr lang="en-US" i="1" dirty="0" err="1" smtClean="0">
                  <a:latin typeface="Arial" charset="0"/>
                  <a:ea typeface="Arial" charset="0"/>
                  <a:cs typeface="Arial" charset="0"/>
                </a:rPr>
                <a:t>Ferri</a:t>
              </a:r>
              <a:endParaRPr lang="en-US" i="1" dirty="0" smtClean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9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absolute neutrino-mass scale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 the lab, and elsewhere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How to measure a (low-energy) spectrum</a:t>
            </a:r>
          </a:p>
          <a:p>
            <a:pPr lvl="1"/>
            <a:r>
              <a:rPr lang="en-US" dirty="0" smtClean="0"/>
              <a:t>Snapshot: Complex spectra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Recent commissioning progress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Searching for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Majorana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neutrinos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9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Molecular Tritium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670" y="1202491"/>
            <a:ext cx="8886786" cy="489814"/>
          </a:xfrm>
        </p:spPr>
        <p:txBody>
          <a:bodyPr/>
          <a:lstStyle/>
          <a:p>
            <a:r>
              <a:rPr lang="en-US" dirty="0" smtClean="0"/>
              <a:t>Simpler to use </a:t>
            </a:r>
            <a:r>
              <a:rPr lang="en-US" dirty="0" smtClean="0"/>
              <a:t>a T</a:t>
            </a:r>
            <a:r>
              <a:rPr lang="en-US" baseline="-25000" dirty="0" smtClean="0"/>
              <a:t>2</a:t>
            </a:r>
            <a:r>
              <a:rPr lang="en-US" dirty="0" smtClean="0"/>
              <a:t> source </a:t>
            </a:r>
            <a:r>
              <a:rPr lang="mr-IN" dirty="0" smtClean="0"/>
              <a:t>–</a:t>
            </a:r>
            <a:r>
              <a:rPr lang="en-US" dirty="0" smtClean="0"/>
              <a:t> not just T</a:t>
            </a:r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 rot="21038930">
            <a:off x="7568182" y="1568486"/>
            <a:ext cx="505052" cy="1082465"/>
            <a:chOff x="5425406" y="1718008"/>
            <a:chExt cx="696348" cy="1492465"/>
          </a:xfrm>
        </p:grpSpPr>
        <p:grpSp>
          <p:nvGrpSpPr>
            <p:cNvPr id="8" name="Group 7"/>
            <p:cNvGrpSpPr/>
            <p:nvPr/>
          </p:nvGrpSpPr>
          <p:grpSpPr>
            <a:xfrm>
              <a:off x="5425406" y="1718008"/>
              <a:ext cx="521662" cy="1492465"/>
              <a:chOff x="5425406" y="1718008"/>
              <a:chExt cx="521662" cy="1492465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5582219" y="2571874"/>
                <a:ext cx="0" cy="196537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895195" y="1718008"/>
                <a:ext cx="0" cy="106775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/>
              <p:cNvGrpSpPr/>
              <p:nvPr/>
            </p:nvGrpSpPr>
            <p:grpSpPr>
              <a:xfrm>
                <a:off x="5425406" y="2571874"/>
                <a:ext cx="521662" cy="638599"/>
                <a:chOff x="3318364" y="3951256"/>
                <a:chExt cx="521662" cy="638599"/>
              </a:xfrm>
            </p:grpSpPr>
            <p:sp>
              <p:nvSpPr>
                <p:cNvPr id="26" name="Oval 25"/>
                <p:cNvSpPr/>
                <p:nvPr/>
              </p:nvSpPr>
              <p:spPr>
                <a:xfrm>
                  <a:off x="3446953" y="3951256"/>
                  <a:ext cx="393073" cy="393073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3318364" y="4196782"/>
                  <a:ext cx="393073" cy="39307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3" name="Donut 12"/>
              <p:cNvSpPr/>
              <p:nvPr/>
            </p:nvSpPr>
            <p:spPr>
              <a:xfrm>
                <a:off x="5578691" y="1891853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Donut 13"/>
              <p:cNvSpPr/>
              <p:nvPr/>
            </p:nvSpPr>
            <p:spPr>
              <a:xfrm>
                <a:off x="5578691" y="1954671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Donut 14"/>
              <p:cNvSpPr/>
              <p:nvPr/>
            </p:nvSpPr>
            <p:spPr>
              <a:xfrm>
                <a:off x="5578691" y="2017489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Donut 15"/>
              <p:cNvSpPr/>
              <p:nvPr/>
            </p:nvSpPr>
            <p:spPr>
              <a:xfrm>
                <a:off x="5578438" y="2080307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Donut 16"/>
              <p:cNvSpPr/>
              <p:nvPr/>
            </p:nvSpPr>
            <p:spPr>
              <a:xfrm>
                <a:off x="5574459" y="2143125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Donut 17"/>
              <p:cNvSpPr/>
              <p:nvPr/>
            </p:nvSpPr>
            <p:spPr>
              <a:xfrm>
                <a:off x="5578691" y="2205943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Donut 18"/>
              <p:cNvSpPr/>
              <p:nvPr/>
            </p:nvSpPr>
            <p:spPr>
              <a:xfrm>
                <a:off x="5578691" y="2268761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Donut 19"/>
              <p:cNvSpPr/>
              <p:nvPr/>
            </p:nvSpPr>
            <p:spPr>
              <a:xfrm>
                <a:off x="5578691" y="2331579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Donut 20"/>
              <p:cNvSpPr/>
              <p:nvPr/>
            </p:nvSpPr>
            <p:spPr>
              <a:xfrm>
                <a:off x="5574459" y="2394397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Donut 21"/>
              <p:cNvSpPr/>
              <p:nvPr/>
            </p:nvSpPr>
            <p:spPr>
              <a:xfrm>
                <a:off x="5574459" y="1829035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Donut 22"/>
              <p:cNvSpPr/>
              <p:nvPr/>
            </p:nvSpPr>
            <p:spPr>
              <a:xfrm>
                <a:off x="5574459" y="1766217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Donut 23"/>
              <p:cNvSpPr/>
              <p:nvPr/>
            </p:nvSpPr>
            <p:spPr>
              <a:xfrm>
                <a:off x="5578438" y="2520038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Donut 24"/>
              <p:cNvSpPr/>
              <p:nvPr/>
            </p:nvSpPr>
            <p:spPr>
              <a:xfrm>
                <a:off x="5574459" y="2457215"/>
                <a:ext cx="326517" cy="103672"/>
              </a:xfrm>
              <a:prstGeom prst="donut">
                <a:avLst>
                  <a:gd name="adj" fmla="val 4431"/>
                </a:avLst>
              </a:prstGeom>
              <a:solidFill>
                <a:schemeClr val="accent5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Oval 8"/>
            <p:cNvSpPr/>
            <p:nvPr/>
          </p:nvSpPr>
          <p:spPr>
            <a:xfrm>
              <a:off x="5728681" y="2801636"/>
              <a:ext cx="393073" cy="39307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022179" y="1181149"/>
            <a:ext cx="1857389" cy="716175"/>
            <a:chOff x="5346881" y="1246884"/>
            <a:chExt cx="2560904" cy="987438"/>
          </a:xfrm>
        </p:grpSpPr>
        <p:grpSp>
          <p:nvGrpSpPr>
            <p:cNvPr id="29" name="Group 28"/>
            <p:cNvGrpSpPr/>
            <p:nvPr/>
          </p:nvGrpSpPr>
          <p:grpSpPr>
            <a:xfrm>
              <a:off x="5909815" y="1246884"/>
              <a:ext cx="1997970" cy="987438"/>
              <a:chOff x="4580734" y="3272603"/>
              <a:chExt cx="1997970" cy="987438"/>
            </a:xfrm>
          </p:grpSpPr>
          <p:cxnSp>
            <p:nvCxnSpPr>
              <p:cNvPr id="31" name="Straight Arrow Connector 30"/>
              <p:cNvCxnSpPr/>
              <p:nvPr/>
            </p:nvCxnSpPr>
            <p:spPr>
              <a:xfrm>
                <a:off x="5303942" y="3795286"/>
                <a:ext cx="1096102" cy="46475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flipV="1">
                <a:off x="5281056" y="3272603"/>
                <a:ext cx="1297648" cy="29651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>
              <a:xfrm>
                <a:off x="4580734" y="3272603"/>
                <a:ext cx="708119" cy="638599"/>
                <a:chOff x="3318364" y="3951256"/>
                <a:chExt cx="708119" cy="638599"/>
              </a:xfrm>
            </p:grpSpPr>
            <p:sp>
              <p:nvSpPr>
                <p:cNvPr id="36" name="Oval 35"/>
                <p:cNvSpPr/>
                <p:nvPr/>
              </p:nvSpPr>
              <p:spPr>
                <a:xfrm>
                  <a:off x="3446953" y="3951256"/>
                  <a:ext cx="393073" cy="393073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3318364" y="4196782"/>
                  <a:ext cx="393073" cy="39307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3633410" y="4178032"/>
                  <a:ext cx="393073" cy="39307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4" name="Oval 33"/>
              <p:cNvSpPr/>
              <p:nvPr/>
            </p:nvSpPr>
            <p:spPr>
              <a:xfrm>
                <a:off x="5836850" y="3936397"/>
                <a:ext cx="231833" cy="231833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909690" y="3373097"/>
                <a:ext cx="107823" cy="106910"/>
              </a:xfrm>
              <a:prstGeom prst="ellipse">
                <a:avLst/>
              </a:prstGeom>
              <a:solidFill>
                <a:srgbClr val="5F25A7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0" name="Straight Arrow Connector 29"/>
            <p:cNvCxnSpPr/>
            <p:nvPr/>
          </p:nvCxnSpPr>
          <p:spPr>
            <a:xfrm flipH="1">
              <a:off x="5346881" y="1672640"/>
              <a:ext cx="56293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96669" y="2604250"/>
            <a:ext cx="8869681" cy="1644379"/>
            <a:chOff x="171352" y="4655790"/>
            <a:chExt cx="8869681" cy="164437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352" y="4655790"/>
              <a:ext cx="8869681" cy="1644379"/>
            </a:xfrm>
            <a:prstGeom prst="rect">
              <a:avLst/>
            </a:prstGeom>
          </p:spPr>
        </p:pic>
        <p:sp>
          <p:nvSpPr>
            <p:cNvPr id="42" name="Parallelogram 41"/>
            <p:cNvSpPr/>
            <p:nvPr/>
          </p:nvSpPr>
          <p:spPr>
            <a:xfrm>
              <a:off x="6725011" y="5807877"/>
              <a:ext cx="404194" cy="319699"/>
            </a:xfrm>
            <a:prstGeom prst="parallelogram">
              <a:avLst/>
            </a:prstGeom>
            <a:solidFill>
              <a:srgbClr val="800000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Parallelogram 42"/>
            <p:cNvSpPr/>
            <p:nvPr/>
          </p:nvSpPr>
          <p:spPr>
            <a:xfrm>
              <a:off x="8493347" y="4947895"/>
              <a:ext cx="404194" cy="319699"/>
            </a:xfrm>
            <a:prstGeom prst="parallelogram">
              <a:avLst/>
            </a:prstGeom>
            <a:solidFill>
              <a:srgbClr val="800000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Parallelogram 43"/>
            <p:cNvSpPr/>
            <p:nvPr/>
          </p:nvSpPr>
          <p:spPr>
            <a:xfrm>
              <a:off x="3209598" y="5807877"/>
              <a:ext cx="404194" cy="319699"/>
            </a:xfrm>
            <a:prstGeom prst="parallelogram">
              <a:avLst/>
            </a:prstGeom>
            <a:solidFill>
              <a:srgbClr val="800000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Parallelogram 44"/>
            <p:cNvSpPr/>
            <p:nvPr/>
          </p:nvSpPr>
          <p:spPr>
            <a:xfrm>
              <a:off x="6515681" y="4947895"/>
              <a:ext cx="404194" cy="319699"/>
            </a:xfrm>
            <a:prstGeom prst="parallelogram">
              <a:avLst/>
            </a:prstGeom>
            <a:solidFill>
              <a:srgbClr val="000090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6" name="Content Placeholder 2"/>
          <p:cNvSpPr txBox="1">
            <a:spLocks/>
          </p:cNvSpPr>
          <p:nvPr/>
        </p:nvSpPr>
        <p:spPr>
          <a:xfrm>
            <a:off x="106190" y="1753760"/>
            <a:ext cx="7571190" cy="1606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 dirty="0" smtClean="0"/>
              <a:t> </a:t>
            </a:r>
            <a:r>
              <a:rPr lang="en-US" sz="2400" dirty="0"/>
              <a:t>spectrum depends on excitation energies </a:t>
            </a:r>
            <a:r>
              <a:rPr lang="en-US" sz="2400" b="1" i="1" dirty="0" err="1">
                <a:solidFill>
                  <a:srgbClr val="C00000"/>
                </a:solidFill>
              </a:rPr>
              <a:t>V</a:t>
            </a:r>
            <a:r>
              <a:rPr lang="en-US" sz="2400" b="1" i="1" baseline="-25000" dirty="0" err="1">
                <a:solidFill>
                  <a:srgbClr val="C00000"/>
                </a:solidFill>
              </a:rPr>
              <a:t>k</a:t>
            </a:r>
            <a:r>
              <a:rPr lang="en-US" sz="2400" dirty="0"/>
              <a:t> and probabilities </a:t>
            </a:r>
            <a:r>
              <a:rPr lang="en-US" sz="2400" b="1" i="1" dirty="0" err="1" smtClean="0">
                <a:solidFill>
                  <a:srgbClr val="0070C0"/>
                </a:solidFill>
              </a:rPr>
              <a:t>P</a:t>
            </a:r>
            <a:r>
              <a:rPr lang="en-US" sz="2400" b="1" i="1" baseline="-25000" dirty="0" err="1" smtClean="0">
                <a:solidFill>
                  <a:srgbClr val="0070C0"/>
                </a:solidFill>
              </a:rPr>
              <a:t>k</a:t>
            </a:r>
            <a:r>
              <a:rPr lang="en-US" sz="2400" dirty="0" smtClean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need 1% accuracy</a:t>
            </a:r>
            <a:endParaRPr lang="en-US" sz="2400" b="1" i="1" baseline="-25000" dirty="0">
              <a:solidFill>
                <a:srgbClr val="0070C0"/>
              </a:solidFill>
            </a:endParaRPr>
          </a:p>
          <a:p>
            <a:pPr lvl="1"/>
            <a:endParaRPr lang="en-US" dirty="0"/>
          </a:p>
        </p:txBody>
      </p:sp>
      <p:grpSp>
        <p:nvGrpSpPr>
          <p:cNvPr id="60" name="Group 59"/>
          <p:cNvGrpSpPr/>
          <p:nvPr/>
        </p:nvGrpSpPr>
        <p:grpSpPr>
          <a:xfrm>
            <a:off x="5663013" y="4047403"/>
            <a:ext cx="3445111" cy="2676943"/>
            <a:chOff x="5574113" y="4072803"/>
            <a:chExt cx="3445111" cy="2676943"/>
          </a:xfrm>
        </p:grpSpPr>
        <p:sp>
          <p:nvSpPr>
            <p:cNvPr id="48" name="TextBox 47"/>
            <p:cNvSpPr txBox="1"/>
            <p:nvPr/>
          </p:nvSpPr>
          <p:spPr>
            <a:xfrm>
              <a:off x="6207088" y="4312776"/>
              <a:ext cx="2812136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i="1" dirty="0">
                  <a:solidFill>
                    <a:srgbClr val="FF0000"/>
                  </a:solidFill>
                  <a:cs typeface="Book Antiqua"/>
                </a:rPr>
                <a:t>Saenz et al</a:t>
              </a:r>
              <a:r>
                <a:rPr lang="en-US" i="1" dirty="0" smtClean="0">
                  <a:solidFill>
                    <a:srgbClr val="FF0000"/>
                  </a:solidFill>
                  <a:cs typeface="Book Antiqua"/>
                </a:rPr>
                <a:t>. </a:t>
              </a:r>
            </a:p>
            <a:p>
              <a:pPr>
                <a:lnSpc>
                  <a:spcPct val="80000"/>
                </a:lnSpc>
              </a:pPr>
              <a:r>
                <a:rPr lang="en-US" i="1" dirty="0" smtClean="0">
                  <a:solidFill>
                    <a:srgbClr val="FF0000"/>
                  </a:solidFill>
                  <a:cs typeface="Book Antiqua"/>
                </a:rPr>
                <a:t>PRL </a:t>
              </a:r>
              <a:r>
                <a:rPr lang="en-US" b="1" i="1" dirty="0" smtClean="0">
                  <a:solidFill>
                    <a:srgbClr val="FF0000"/>
                  </a:solidFill>
                  <a:cs typeface="Book Antiqua"/>
                </a:rPr>
                <a:t>84</a:t>
              </a:r>
              <a:r>
                <a:rPr lang="en-US" i="1" dirty="0" smtClean="0">
                  <a:solidFill>
                    <a:srgbClr val="FF0000"/>
                  </a:solidFill>
                  <a:cs typeface="Book Antiqua"/>
                </a:rPr>
                <a:t> (</a:t>
              </a:r>
              <a:r>
                <a:rPr lang="en-US" i="1" dirty="0">
                  <a:solidFill>
                    <a:srgbClr val="FF0000"/>
                  </a:solidFill>
                  <a:cs typeface="Book Antiqua"/>
                </a:rPr>
                <a:t>2000) 242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531731" y="6411192"/>
              <a:ext cx="19960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cs typeface="Book Antiqua"/>
                </a:rPr>
                <a:t>Binding energy (eV)</a:t>
              </a: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5849409" y="4192529"/>
              <a:ext cx="3047664" cy="2266631"/>
              <a:chOff x="3330008" y="4134197"/>
              <a:chExt cx="3047664" cy="2266631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54950" y="4134197"/>
                <a:ext cx="3022722" cy="2266631"/>
              </a:xfrm>
              <a:prstGeom prst="rect">
                <a:avLst/>
              </a:prstGeom>
            </p:spPr>
          </p:pic>
          <p:sp>
            <p:nvSpPr>
              <p:cNvPr id="56" name="Rectangle 55"/>
              <p:cNvSpPr/>
              <p:nvPr/>
            </p:nvSpPr>
            <p:spPr>
              <a:xfrm>
                <a:off x="3330008" y="4462359"/>
                <a:ext cx="72675" cy="1470845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 rot="16200000">
              <a:off x="4443194" y="5203722"/>
              <a:ext cx="260039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cs typeface="Book Antiqua"/>
                </a:rPr>
                <a:t>Relative probability (%/eV)</a:t>
              </a:r>
            </a:p>
          </p:txBody>
        </p:sp>
      </p:grpSp>
      <p:sp>
        <p:nvSpPr>
          <p:cNvPr id="58" name="Content Placeholder 2"/>
          <p:cNvSpPr txBox="1">
            <a:spLocks/>
          </p:cNvSpPr>
          <p:nvPr/>
        </p:nvSpPr>
        <p:spPr>
          <a:xfrm>
            <a:off x="0" y="4272045"/>
            <a:ext cx="5663013" cy="2299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</a:t>
            </a:r>
            <a:r>
              <a:rPr lang="en-US" sz="2400" dirty="0" smtClean="0"/>
              <a:t>pproaches to control uncertainty: </a:t>
            </a:r>
          </a:p>
          <a:p>
            <a:pPr lvl="1"/>
            <a:r>
              <a:rPr lang="en-US" sz="2400" dirty="0"/>
              <a:t>Ongoing </a:t>
            </a:r>
            <a:r>
              <a:rPr lang="en-US" sz="2400" dirty="0" smtClean="0"/>
              <a:t>improvement in calculations</a:t>
            </a:r>
          </a:p>
          <a:p>
            <a:pPr lvl="1"/>
            <a:r>
              <a:rPr lang="en-US" sz="2400" dirty="0" smtClean="0"/>
              <a:t>Characterization of initial T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state</a:t>
            </a:r>
          </a:p>
          <a:p>
            <a:pPr lvl="1"/>
            <a:r>
              <a:rPr lang="en-US" sz="2400" dirty="0" smtClean="0"/>
              <a:t>TRIMS experiment to re-check predicted observable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6344871" y="351141"/>
            <a:ext cx="3029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Bodine, DSP, Robertson, PRC </a:t>
            </a:r>
            <a:r>
              <a:rPr lang="en-US" b="1" i="1" dirty="0" smtClean="0">
                <a:latin typeface="Arial" charset="0"/>
                <a:ea typeface="Arial" charset="0"/>
                <a:cs typeface="Arial" charset="0"/>
              </a:rPr>
              <a:t>91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(2015) 035505</a:t>
            </a:r>
            <a:endParaRPr lang="en-US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F5F8-651D-A742-89E9-E170C6CEEC8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4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8" grpId="0"/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absolute neutrino-mass scale</a:t>
            </a:r>
          </a:p>
          <a:p>
            <a:pPr lvl="1"/>
            <a:r>
              <a:rPr lang="en-US" dirty="0" smtClean="0"/>
              <a:t>In the lab, and elsewhere</a:t>
            </a:r>
          </a:p>
          <a:p>
            <a:pPr lvl="1"/>
            <a:r>
              <a:rPr lang="en-US" dirty="0"/>
              <a:t>How to measure a (low-energy) spectrum</a:t>
            </a:r>
          </a:p>
          <a:p>
            <a:pPr lvl="1"/>
            <a:r>
              <a:rPr lang="en-US" dirty="0" smtClean="0"/>
              <a:t>Snapshot: Complex spectra</a:t>
            </a:r>
          </a:p>
          <a:p>
            <a:pPr lvl="1"/>
            <a:r>
              <a:rPr lang="en-US" dirty="0" smtClean="0"/>
              <a:t>Recent commissioning progress</a:t>
            </a:r>
          </a:p>
          <a:p>
            <a:r>
              <a:rPr lang="en-US" dirty="0" smtClean="0"/>
              <a:t>Searching for </a:t>
            </a:r>
            <a:r>
              <a:rPr lang="en-US" dirty="0" err="1" smtClean="0"/>
              <a:t>Majorana</a:t>
            </a:r>
            <a:r>
              <a:rPr lang="en-US" dirty="0" smtClean="0"/>
              <a:t> neutrinos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6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Atomic T Source?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015" y="1237964"/>
            <a:ext cx="4810953" cy="4785646"/>
          </a:xfrm>
        </p:spPr>
        <p:txBody>
          <a:bodyPr/>
          <a:lstStyle/>
          <a:p>
            <a:r>
              <a:rPr lang="en-US" dirty="0"/>
              <a:t>Atomic T has less spectral </a:t>
            </a:r>
            <a:r>
              <a:rPr lang="en-US" dirty="0" smtClean="0"/>
              <a:t>broadening, less </a:t>
            </a:r>
            <a:r>
              <a:rPr lang="en-US" dirty="0"/>
              <a:t>uncertainty</a:t>
            </a:r>
          </a:p>
          <a:p>
            <a:r>
              <a:rPr lang="en-US" dirty="0">
                <a:solidFill>
                  <a:prstClr val="black"/>
                </a:solidFill>
              </a:rPr>
              <a:t>But </a:t>
            </a:r>
            <a:r>
              <a:rPr lang="mr-IN" dirty="0">
                <a:solidFill>
                  <a:prstClr val="black"/>
                </a:solidFill>
              </a:rPr>
              <a:t>–</a:t>
            </a:r>
            <a:r>
              <a:rPr lang="en-US" dirty="0">
                <a:solidFill>
                  <a:prstClr val="black"/>
                </a:solidFill>
              </a:rPr>
              <a:t> recombination is deadly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E</a:t>
            </a:r>
            <a:r>
              <a:rPr lang="en-US" baseline="-25000" dirty="0">
                <a:solidFill>
                  <a:prstClr val="black"/>
                </a:solidFill>
              </a:rPr>
              <a:t>0</a:t>
            </a:r>
            <a:r>
              <a:rPr lang="en-US" dirty="0">
                <a:solidFill>
                  <a:prstClr val="black"/>
                </a:solidFill>
              </a:rPr>
              <a:t>(T</a:t>
            </a:r>
            <a:r>
              <a:rPr lang="en-US" baseline="-25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) 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&gt; E</a:t>
            </a:r>
            <a:r>
              <a:rPr lang="en-US" baseline="-25000" dirty="0">
                <a:solidFill>
                  <a:prstClr val="black"/>
                </a:solidFill>
                <a:sym typeface="Wingdings"/>
              </a:rPr>
              <a:t>0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(T)</a:t>
            </a:r>
          </a:p>
          <a:p>
            <a:r>
              <a:rPr lang="en-US" dirty="0" smtClean="0">
                <a:solidFill>
                  <a:prstClr val="black"/>
                </a:solidFill>
                <a:sym typeface="Wingdings"/>
              </a:rPr>
              <a:t>Project 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8 pursuing R&amp;D toward trapped-atom source for ultimate, “Phase IV” stage</a:t>
            </a:r>
          </a:p>
          <a:p>
            <a:pPr lvl="1"/>
            <a:r>
              <a:rPr lang="en-US" dirty="0">
                <a:solidFill>
                  <a:prstClr val="black"/>
                </a:solidFill>
                <a:sym typeface="Wingdings"/>
              </a:rPr>
              <a:t>Mid-2020s?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3186" y="136118"/>
            <a:ext cx="2029332" cy="91123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67166" y="5106613"/>
            <a:ext cx="960520" cy="784830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charset="0"/>
                <a:cs typeface="Arial" charset="0"/>
              </a:rPr>
              <a:t>Thermal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charset="0"/>
                <a:cs typeface="Arial" charset="0"/>
              </a:rPr>
              <a:t>cracker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charset="0"/>
                <a:cs typeface="Arial" charset="0"/>
              </a:rPr>
              <a:t>T</a:t>
            </a:r>
            <a:r>
              <a:rPr kumimoji="0" lang="en-US" sz="15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charset="0"/>
                <a:cs typeface="Arial" charset="0"/>
              </a:rPr>
              <a:t>2</a:t>
            </a: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charset="0"/>
                <a:cs typeface="Arial" charset="0"/>
              </a:rPr>
              <a:t> </a:t>
            </a: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charset="0"/>
                <a:cs typeface="Arial" charset="0"/>
                <a:sym typeface="Wingdings"/>
              </a:rPr>
              <a:t>T+T</a:t>
            </a:r>
            <a:endParaRPr kumimoji="0" lang="en-US" sz="15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charset="0"/>
              <a:cs typeface="Arial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405604" y="5198104"/>
            <a:ext cx="1865209" cy="323165"/>
            <a:chOff x="4830698" y="1840644"/>
            <a:chExt cx="2486945" cy="430886"/>
          </a:xfrm>
        </p:grpSpPr>
        <p:sp>
          <p:nvSpPr>
            <p:cNvPr id="47" name="TextBox 46"/>
            <p:cNvSpPr txBox="1"/>
            <p:nvPr/>
          </p:nvSpPr>
          <p:spPr>
            <a:xfrm>
              <a:off x="5216213" y="1840644"/>
              <a:ext cx="2101430" cy="430886"/>
            </a:xfrm>
            <a:prstGeom prst="rect">
              <a:avLst/>
            </a:prstGeom>
            <a:solidFill>
              <a:srgbClr val="4BACC6">
                <a:lumMod val="40000"/>
                <a:lumOff val="60000"/>
              </a:srgbClr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 charset="0"/>
                  <a:cs typeface="Arial" charset="0"/>
                </a:rPr>
                <a:t>Accommodators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4830698" y="2059706"/>
              <a:ext cx="487680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49" name="Group 48"/>
          <p:cNvGrpSpPr/>
          <p:nvPr/>
        </p:nvGrpSpPr>
        <p:grpSpPr>
          <a:xfrm>
            <a:off x="5346662" y="4806531"/>
            <a:ext cx="1346238" cy="1062668"/>
            <a:chOff x="6566263" y="4214917"/>
            <a:chExt cx="1794984" cy="1416890"/>
          </a:xfrm>
        </p:grpSpPr>
        <p:sp>
          <p:nvSpPr>
            <p:cNvPr id="50" name="Rectangle 49"/>
            <p:cNvSpPr/>
            <p:nvPr/>
          </p:nvSpPr>
          <p:spPr>
            <a:xfrm>
              <a:off x="6705600" y="4600138"/>
              <a:ext cx="1538076" cy="711875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805364" y="4727262"/>
              <a:ext cx="1357637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 charset="0"/>
                  <a:cs typeface="Arial" charset="0"/>
                </a:rPr>
                <a:t>Atom trap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566263" y="4287323"/>
              <a:ext cx="1794984" cy="255298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859867" y="4214917"/>
              <a:ext cx="1248633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 charset="0"/>
                  <a:cs typeface="Arial" charset="0"/>
                </a:rPr>
                <a:t>Solenoid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566263" y="5376509"/>
              <a:ext cx="1794984" cy="255298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95600" y="5252843"/>
            <a:ext cx="5437362" cy="1373840"/>
            <a:chOff x="3884027" y="1913630"/>
            <a:chExt cx="7249816" cy="1831787"/>
          </a:xfrm>
        </p:grpSpPr>
        <p:sp>
          <p:nvSpPr>
            <p:cNvPr id="56" name="Curved Left Arrow 55"/>
            <p:cNvSpPr/>
            <p:nvPr/>
          </p:nvSpPr>
          <p:spPr>
            <a:xfrm>
              <a:off x="7703157" y="1913630"/>
              <a:ext cx="1976846" cy="1462508"/>
            </a:xfrm>
            <a:prstGeom prst="curvedLeftArrow">
              <a:avLst>
                <a:gd name="adj1" fmla="val 16950"/>
                <a:gd name="adj2" fmla="val 50000"/>
                <a:gd name="adj3" fmla="val 16553"/>
              </a:avLst>
            </a:prstGeom>
            <a:solidFill>
              <a:srgbClr val="FF00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001730" y="2931000"/>
              <a:ext cx="1733808" cy="73866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 charset="0"/>
                  <a:cs typeface="Arial" charset="0"/>
                </a:rPr>
                <a:t>T</a:t>
              </a:r>
              <a:r>
                <a:rPr kumimoji="0" lang="en-US" sz="1500" b="0" i="0" u="none" strike="noStrike" kern="0" cap="none" spc="0" normalizeH="0" baseline="-25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 charset="0"/>
                  <a:cs typeface="Arial" charset="0"/>
                </a:rPr>
                <a:t>2</a:t>
              </a:r>
              <a:r>
                <a:rPr kumimoji="0" lang="en-US" sz="15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 charset="0"/>
                  <a:cs typeface="Arial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 charset="0"/>
                  <a:cs typeface="Arial" charset="0"/>
                </a:rPr>
                <a:t>Recirculation</a:t>
              </a:r>
            </a:p>
          </p:txBody>
        </p:sp>
        <p:sp>
          <p:nvSpPr>
            <p:cNvPr id="58" name="Bent Arrow 57"/>
            <p:cNvSpPr/>
            <p:nvPr/>
          </p:nvSpPr>
          <p:spPr>
            <a:xfrm rot="10800000">
              <a:off x="7703156" y="2357919"/>
              <a:ext cx="3430687" cy="1387498"/>
            </a:xfrm>
            <a:prstGeom prst="bentArrow">
              <a:avLst>
                <a:gd name="adj1" fmla="val 25000"/>
                <a:gd name="adj2" fmla="val 17885"/>
                <a:gd name="adj3" fmla="val 25000"/>
                <a:gd name="adj4" fmla="val 43750"/>
              </a:avLst>
            </a:prstGeom>
            <a:solidFill>
              <a:srgbClr val="4BACC6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59" name="Bent Arrow 58"/>
            <p:cNvSpPr/>
            <p:nvPr/>
          </p:nvSpPr>
          <p:spPr>
            <a:xfrm rot="16200000">
              <a:off x="4593442" y="1935469"/>
              <a:ext cx="731254" cy="2150084"/>
            </a:xfrm>
            <a:prstGeom prst="bentArrow">
              <a:avLst>
                <a:gd name="adj1" fmla="val 35770"/>
                <a:gd name="adj2" fmla="val 39321"/>
                <a:gd name="adj3" fmla="val 26191"/>
                <a:gd name="adj4" fmla="val 47323"/>
              </a:avLst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243181" y="5130652"/>
            <a:ext cx="2158630" cy="444788"/>
            <a:chOff x="7280801" y="1750710"/>
            <a:chExt cx="2878173" cy="593050"/>
          </a:xfrm>
        </p:grpSpPr>
        <p:grpSp>
          <p:nvGrpSpPr>
            <p:cNvPr id="61" name="Group 60"/>
            <p:cNvGrpSpPr/>
            <p:nvPr/>
          </p:nvGrpSpPr>
          <p:grpSpPr>
            <a:xfrm>
              <a:off x="7703157" y="1750710"/>
              <a:ext cx="2455817" cy="593050"/>
              <a:chOff x="6871063" y="3883156"/>
              <a:chExt cx="2455817" cy="593050"/>
            </a:xfrm>
          </p:grpSpPr>
          <p:sp>
            <p:nvSpPr>
              <p:cNvPr id="63" name="Right Arrow 62"/>
              <p:cNvSpPr/>
              <p:nvPr/>
            </p:nvSpPr>
            <p:spPr>
              <a:xfrm>
                <a:off x="6871063" y="3883156"/>
                <a:ext cx="2455817" cy="593050"/>
              </a:xfrm>
              <a:prstGeom prst="rightArrow">
                <a:avLst/>
              </a:prstGeom>
              <a:solidFill>
                <a:srgbClr val="4BACC6">
                  <a:lumMod val="40000"/>
                  <a:lumOff val="6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925915" y="3979556"/>
                <a:ext cx="2102285" cy="430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Arial" charset="0"/>
                    <a:cs typeface="Arial" charset="0"/>
                  </a:rPr>
                  <a:t>Velocity selector</a:t>
                </a:r>
              </a:p>
            </p:txBody>
          </p:sp>
        </p:grpSp>
        <p:cxnSp>
          <p:nvCxnSpPr>
            <p:cNvPr id="62" name="Straight Arrow Connector 61"/>
            <p:cNvCxnSpPr/>
            <p:nvPr/>
          </p:nvCxnSpPr>
          <p:spPr>
            <a:xfrm>
              <a:off x="7280801" y="2030948"/>
              <a:ext cx="487680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</p:grpSp>
      <p:sp>
        <p:nvSpPr>
          <p:cNvPr id="65" name="TextBox 64"/>
          <p:cNvSpPr txBox="1"/>
          <p:nvPr/>
        </p:nvSpPr>
        <p:spPr>
          <a:xfrm>
            <a:off x="6314349" y="5911103"/>
            <a:ext cx="191375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Ashtari</a:t>
            </a:r>
            <a:r>
              <a:rPr lang="en-US" sz="1350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i="1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Esfahani</a:t>
            </a:r>
            <a:r>
              <a:rPr lang="en-US" sz="1350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et al., J. Phys. G </a:t>
            </a:r>
            <a:r>
              <a:rPr lang="en-US" sz="1350" b="1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44</a:t>
            </a:r>
            <a:r>
              <a:rPr lang="en-US" sz="1350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(2017) 054004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583" y="980454"/>
            <a:ext cx="3837137" cy="3848227"/>
          </a:xfrm>
          <a:prstGeom prst="rect">
            <a:avLst/>
          </a:prstGeom>
        </p:spPr>
      </p:pic>
      <p:sp>
        <p:nvSpPr>
          <p:cNvPr id="67" name="Footer Placeholder 6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68" name="Slide Number Placeholder 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-34290"/>
            <a:ext cx="9144000" cy="1325563"/>
          </a:xfrm>
        </p:spPr>
        <p:txBody>
          <a:bodyPr>
            <a:normAutofit/>
          </a:bodyPr>
          <a:lstStyle/>
          <a:p>
            <a:r>
              <a:rPr lang="en-US" sz="4000" baseline="30000" dirty="0"/>
              <a:t>163</a:t>
            </a:r>
            <a:r>
              <a:rPr lang="en-US" sz="4000" dirty="0"/>
              <a:t>Ho: Shakeup, </a:t>
            </a:r>
            <a:r>
              <a:rPr lang="en-US" sz="4000" dirty="0" err="1"/>
              <a:t>Shakeoff</a:t>
            </a:r>
            <a:r>
              <a:rPr lang="en-US" sz="4000" dirty="0"/>
              <a:t>, and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888" y="1183208"/>
            <a:ext cx="8709661" cy="4351338"/>
          </a:xfrm>
        </p:spPr>
        <p:txBody>
          <a:bodyPr/>
          <a:lstStyle/>
          <a:p>
            <a:r>
              <a:rPr lang="en-US" dirty="0"/>
              <a:t>Precise measurements of </a:t>
            </a:r>
            <a:r>
              <a:rPr lang="en-US" i="1" dirty="0"/>
              <a:t>Q</a:t>
            </a:r>
            <a:r>
              <a:rPr lang="en-US" dirty="0"/>
              <a:t> value ongoing</a:t>
            </a:r>
          </a:p>
          <a:p>
            <a:r>
              <a:rPr lang="en-US" dirty="0"/>
              <a:t>Daughter </a:t>
            </a:r>
            <a:r>
              <a:rPr lang="en-US" baseline="30000" dirty="0"/>
              <a:t>163</a:t>
            </a:r>
            <a:r>
              <a:rPr lang="en-US" dirty="0"/>
              <a:t>Dy* is excited!</a:t>
            </a:r>
          </a:p>
          <a:p>
            <a:pPr lvl="1"/>
            <a:r>
              <a:rPr lang="en-US" dirty="0"/>
              <a:t>Spectrum modified by shakeup, </a:t>
            </a:r>
            <a:r>
              <a:rPr lang="en-US" dirty="0" err="1"/>
              <a:t>shakeoff</a:t>
            </a:r>
            <a:endParaRPr lang="en-US" dirty="0"/>
          </a:p>
          <a:p>
            <a:pPr lvl="1"/>
            <a:r>
              <a:rPr lang="en-US" dirty="0"/>
              <a:t>Structure modifies shape near endpoint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Additional effects from embedding in solid absorber</a:t>
            </a:r>
            <a:endParaRPr lang="en-US" dirty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22495" y="3260616"/>
            <a:ext cx="4038025" cy="3004593"/>
            <a:chOff x="4051118" y="2892279"/>
            <a:chExt cx="5384033" cy="4006124"/>
          </a:xfrm>
        </p:grpSpPr>
        <p:grpSp>
          <p:nvGrpSpPr>
            <p:cNvPr id="5" name="Group 4"/>
            <p:cNvGrpSpPr/>
            <p:nvPr/>
          </p:nvGrpSpPr>
          <p:grpSpPr>
            <a:xfrm>
              <a:off x="4651815" y="2892279"/>
              <a:ext cx="4783336" cy="3489730"/>
              <a:chOff x="3800026" y="3927070"/>
              <a:chExt cx="4783336" cy="348973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00026" y="3927070"/>
                <a:ext cx="4783336" cy="348973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315535" y="5913792"/>
                <a:ext cx="2041584" cy="95410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latin typeface="Arial" charset="0"/>
                    <a:ea typeface="Arial" charset="0"/>
                    <a:cs typeface="Arial" charset="0"/>
                  </a:rPr>
                  <a:t>1-hole calculation</a:t>
                </a:r>
              </a:p>
              <a:p>
                <a:r>
                  <a:rPr lang="en-US" sz="1350" dirty="0">
                    <a:solidFill>
                      <a:srgbClr val="0000FF"/>
                    </a:solidFill>
                    <a:latin typeface="Arial" charset="0"/>
                    <a:ea typeface="Arial" charset="0"/>
                    <a:cs typeface="Arial" charset="0"/>
                  </a:rPr>
                  <a:t>2-hole calculation</a:t>
                </a:r>
              </a:p>
              <a:p>
                <a:r>
                  <a:rPr lang="en-US" sz="1350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3-hole calculation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093330" y="4180841"/>
                <a:ext cx="1246191" cy="690880"/>
              </a:xfrm>
              <a:prstGeom prst="rect">
                <a:avLst/>
              </a:prstGeom>
              <a:solidFill>
                <a:srgbClr val="FFFFFF"/>
              </a:solidFill>
              <a:ln w="127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051118" y="6467516"/>
              <a:ext cx="538403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68580" rtlCol="0">
              <a:spAutoFit/>
            </a:bodyPr>
            <a:lstStyle/>
            <a:p>
              <a:pPr lvl="1"/>
              <a:r>
                <a:rPr lang="en-US" sz="1500" i="1" dirty="0" err="1">
                  <a:latin typeface="Arial" charset="0"/>
                  <a:ea typeface="Arial" charset="0"/>
                  <a:cs typeface="Arial" charset="0"/>
                </a:rPr>
                <a:t>Faessler</a:t>
              </a:r>
              <a:r>
                <a:rPr lang="en-US" sz="1500" i="1" dirty="0">
                  <a:latin typeface="Arial" charset="0"/>
                  <a:ea typeface="Arial" charset="0"/>
                  <a:cs typeface="Arial" charset="0"/>
                </a:rPr>
                <a:t> et al., PRC </a:t>
              </a:r>
              <a:r>
                <a:rPr lang="en-US" sz="1500" b="1" i="1" dirty="0">
                  <a:latin typeface="Arial" charset="0"/>
                  <a:ea typeface="Arial" charset="0"/>
                  <a:cs typeface="Arial" charset="0"/>
                </a:rPr>
                <a:t>91</a:t>
              </a:r>
              <a:r>
                <a:rPr lang="en-US" sz="1500" i="1" dirty="0">
                  <a:latin typeface="Arial" charset="0"/>
                  <a:ea typeface="Arial" charset="0"/>
                  <a:cs typeface="Arial" charset="0"/>
                </a:rPr>
                <a:t> (2015) 064302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77937" y="3186114"/>
            <a:ext cx="3854750" cy="3270222"/>
            <a:chOff x="3721809" y="3026198"/>
            <a:chExt cx="5139667" cy="4360295"/>
          </a:xfrm>
        </p:grpSpPr>
        <p:grpSp>
          <p:nvGrpSpPr>
            <p:cNvPr id="11" name="Group 10"/>
            <p:cNvGrpSpPr/>
            <p:nvPr/>
          </p:nvGrpSpPr>
          <p:grpSpPr>
            <a:xfrm>
              <a:off x="3721809" y="3026198"/>
              <a:ext cx="5139667" cy="4360295"/>
              <a:chOff x="7002747" y="2667874"/>
              <a:chExt cx="5139667" cy="4360295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02747" y="2667874"/>
                <a:ext cx="5139667" cy="3929408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8283884" y="6597282"/>
                <a:ext cx="3565763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i="1" dirty="0" err="1">
                    <a:latin typeface="Arial" charset="0"/>
                    <a:ea typeface="Arial" charset="0"/>
                    <a:cs typeface="Arial" charset="0"/>
                  </a:rPr>
                  <a:t>Braß</a:t>
                </a:r>
                <a:r>
                  <a:rPr lang="en-US" sz="1500" i="1" dirty="0">
                    <a:latin typeface="Arial" charset="0"/>
                    <a:ea typeface="Arial" charset="0"/>
                    <a:cs typeface="Arial" charset="0"/>
                  </a:rPr>
                  <a:t> et al., arXiv:1711.10309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648931" y="5589310"/>
              <a:ext cx="270287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>
                  <a:latin typeface="Arial" charset="0"/>
                  <a:ea typeface="Arial" charset="0"/>
                  <a:cs typeface="Arial" charset="0"/>
                </a:rPr>
                <a:t>Include Auger decays</a:t>
              </a:r>
              <a:endParaRPr lang="en-US" sz="15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6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absolute neutrino-mass scale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 the lab, and elsewhere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How to measure a (low-energy) spectrum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Snapshot: Complex spectra</a:t>
            </a:r>
          </a:p>
          <a:p>
            <a:pPr lvl="1"/>
            <a:r>
              <a:rPr lang="en-US" dirty="0" smtClean="0"/>
              <a:t>Recent commissioning progress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Searching for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Majorana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neutrinos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2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75" y="1988619"/>
            <a:ext cx="4831723" cy="4101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KATRIN: </a:t>
            </a:r>
            <a:r>
              <a:rPr lang="en-US" baseline="30000" dirty="0" smtClean="0"/>
              <a:t>83m</a:t>
            </a:r>
            <a:r>
              <a:rPr lang="en-US" dirty="0" smtClean="0"/>
              <a:t>Kr Spectroscopy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02861" y="1166452"/>
            <a:ext cx="8941140" cy="1039989"/>
          </a:xfrm>
        </p:spPr>
        <p:txBody>
          <a:bodyPr/>
          <a:lstStyle/>
          <a:p>
            <a:r>
              <a:rPr lang="en-US" dirty="0" smtClean="0"/>
              <a:t>July 2017: </a:t>
            </a:r>
            <a:r>
              <a:rPr lang="en-US" dirty="0" err="1" smtClean="0"/>
              <a:t>Monoenergetic</a:t>
            </a:r>
            <a:r>
              <a:rPr lang="en-US" dirty="0" smtClean="0"/>
              <a:t> electrons from two beamline </a:t>
            </a:r>
            <a:r>
              <a:rPr lang="en-US" baseline="30000" dirty="0" smtClean="0"/>
              <a:t>83m</a:t>
            </a:r>
            <a:r>
              <a:rPr lang="en-US" dirty="0" smtClean="0"/>
              <a:t>Kr sources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86709" y="6111172"/>
            <a:ext cx="155202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Energy (eV)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571829" y="4851362"/>
            <a:ext cx="15792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Norm.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resid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809998" y="2940761"/>
            <a:ext cx="202010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smtClean="0">
                <a:latin typeface="Arial" charset="0"/>
                <a:ea typeface="Arial" charset="0"/>
                <a:cs typeface="Arial" charset="0"/>
              </a:rPr>
              <a:t>Count rate (cps)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3489842" y="3634987"/>
            <a:ext cx="294202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Differential rate (cps/eV)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5125679" y="1811638"/>
            <a:ext cx="4018320" cy="4632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Commissioning with isotropic source</a:t>
            </a:r>
          </a:p>
          <a:p>
            <a:pPr lvl="1"/>
            <a:r>
              <a:rPr lang="en-US" sz="2400" dirty="0"/>
              <a:t>Energy </a:t>
            </a:r>
            <a:r>
              <a:rPr lang="en-US" sz="2400" dirty="0" smtClean="0"/>
              <a:t>scans</a:t>
            </a:r>
          </a:p>
          <a:p>
            <a:pPr lvl="1"/>
            <a:r>
              <a:rPr lang="en-US" sz="2400" dirty="0" smtClean="0"/>
              <a:t>Demonstrate sub-eV energy resolution</a:t>
            </a:r>
            <a:endParaRPr lang="en-US" sz="2400" dirty="0"/>
          </a:p>
          <a:p>
            <a:pPr lvl="1"/>
            <a:r>
              <a:rPr lang="en-US" sz="2400" dirty="0"/>
              <a:t>Calibration, monitoring </a:t>
            </a:r>
            <a:r>
              <a:rPr lang="en-US" sz="2400" dirty="0" smtClean="0"/>
              <a:t>equipment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New </a:t>
            </a:r>
            <a:r>
              <a:rPr lang="en-US" sz="2400" dirty="0"/>
              <a:t>method for high-voltage </a:t>
            </a:r>
            <a:r>
              <a:rPr lang="en-US" sz="2400" dirty="0" smtClean="0"/>
              <a:t>calibration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5160909" y="4388501"/>
            <a:ext cx="3940295" cy="448712"/>
          </a:xfrm>
          <a:prstGeom prst="rect">
            <a:avLst/>
          </a:prstGeom>
          <a:solidFill>
            <a:srgbClr val="D6FFF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rgbClr val="002060"/>
                </a:solidFill>
              </a:rPr>
              <a:t>KATRIN </a:t>
            </a:r>
            <a:r>
              <a:rPr lang="en-US" sz="1600" i="1" dirty="0" err="1" smtClean="0">
                <a:solidFill>
                  <a:srgbClr val="002060"/>
                </a:solidFill>
              </a:rPr>
              <a:t>collab</a:t>
            </a:r>
            <a:r>
              <a:rPr lang="en-US" sz="1600" i="1" dirty="0" smtClean="0">
                <a:solidFill>
                  <a:srgbClr val="002060"/>
                </a:solidFill>
              </a:rPr>
              <a:t>., JINST </a:t>
            </a:r>
            <a:r>
              <a:rPr lang="en-US" sz="1600" b="1" i="1" dirty="0" smtClean="0">
                <a:solidFill>
                  <a:srgbClr val="002060"/>
                </a:solidFill>
              </a:rPr>
              <a:t>13</a:t>
            </a:r>
            <a:r>
              <a:rPr lang="en-US" sz="1600" i="1" dirty="0" smtClean="0">
                <a:solidFill>
                  <a:srgbClr val="002060"/>
                </a:solidFill>
              </a:rPr>
              <a:t> P04020 (2018)</a:t>
            </a:r>
            <a:endParaRPr lang="is-IS" sz="1600" i="1" dirty="0" smtClean="0">
              <a:solidFill>
                <a:srgbClr val="00206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31596" y="6192407"/>
            <a:ext cx="3658625" cy="391439"/>
          </a:xfrm>
          <a:prstGeom prst="rect">
            <a:avLst/>
          </a:prstGeom>
          <a:solidFill>
            <a:srgbClr val="D0FFF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rgbClr val="002060"/>
                </a:solidFill>
              </a:rPr>
              <a:t>KATRIN </a:t>
            </a:r>
            <a:r>
              <a:rPr lang="en-US" sz="1600" i="1" dirty="0" err="1" smtClean="0">
                <a:solidFill>
                  <a:srgbClr val="002060"/>
                </a:solidFill>
              </a:rPr>
              <a:t>collab</a:t>
            </a:r>
            <a:r>
              <a:rPr lang="en-US" sz="1600" i="1" dirty="0" smtClean="0">
                <a:solidFill>
                  <a:srgbClr val="002060"/>
                </a:solidFill>
              </a:rPr>
              <a:t>., EPJ C </a:t>
            </a:r>
            <a:r>
              <a:rPr lang="en-US" sz="1600" b="1" i="1" dirty="0" smtClean="0">
                <a:solidFill>
                  <a:srgbClr val="002060"/>
                </a:solidFill>
              </a:rPr>
              <a:t>78 </a:t>
            </a:r>
            <a:r>
              <a:rPr lang="en-US" sz="1600" i="1" dirty="0" smtClean="0">
                <a:solidFill>
                  <a:srgbClr val="002060"/>
                </a:solidFill>
              </a:rPr>
              <a:t>368 (2018)</a:t>
            </a:r>
            <a:endParaRPr lang="is-IS" sz="1600" i="1" dirty="0" smtClean="0">
              <a:solidFill>
                <a:srgbClr val="00206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F5F8-651D-A742-89E9-E170C6CEEC86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976" y="3593574"/>
            <a:ext cx="31043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K-32 line</a:t>
            </a:r>
          </a:p>
          <a:p>
            <a:r>
              <a:rPr lang="en-US" dirty="0" smtClean="0"/>
              <a:t>Energy 17.8 </a:t>
            </a:r>
            <a:r>
              <a:rPr lang="en-US" dirty="0" err="1" smtClean="0"/>
              <a:t>keV</a:t>
            </a:r>
            <a:endParaRPr lang="en-US" dirty="0" smtClean="0"/>
          </a:p>
          <a:p>
            <a:r>
              <a:rPr lang="en-US" dirty="0" smtClean="0"/>
              <a:t>Natural width </a:t>
            </a:r>
            <a:r>
              <a:rPr lang="sk-SK" dirty="0"/>
              <a:t>2.7 </a:t>
            </a:r>
            <a:r>
              <a:rPr lang="sk-SK" dirty="0" err="1"/>
              <a:t>eV</a:t>
            </a:r>
            <a:r>
              <a:rPr lang="sk-SK" dirty="0"/>
              <a:t> </a:t>
            </a:r>
          </a:p>
          <a:p>
            <a:r>
              <a:rPr lang="en-US" dirty="0"/>
              <a:t>Averaged over 40/148 </a:t>
            </a:r>
            <a:r>
              <a:rPr lang="en-US" dirty="0" smtClean="0"/>
              <a:t>pixels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08347" y="5795797"/>
            <a:ext cx="417934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 17816        17820       17824       17828    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8201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KATRIN: Very First Tritium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43" y="1252746"/>
            <a:ext cx="9108157" cy="4351338"/>
          </a:xfrm>
        </p:spPr>
        <p:txBody>
          <a:bodyPr/>
          <a:lstStyle/>
          <a:p>
            <a:r>
              <a:rPr lang="en-US" dirty="0" smtClean="0"/>
              <a:t>Small amounts of DT introduced in May/June 2018</a:t>
            </a:r>
          </a:p>
          <a:p>
            <a:r>
              <a:rPr lang="en-US" dirty="0" smtClean="0"/>
              <a:t>Measure </a:t>
            </a:r>
            <a:r>
              <a:rPr lang="en-US" dirty="0" smtClean="0"/>
              <a:t>tritium </a:t>
            </a:r>
            <a:r>
              <a:rPr lang="en-US" dirty="0" smtClean="0"/>
              <a:t>concentration </a:t>
            </a:r>
            <a:r>
              <a:rPr lang="en-US" dirty="0" smtClean="0"/>
              <a:t>with laser Raman spectroscopy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00925" y="2220166"/>
            <a:ext cx="5854441" cy="421149"/>
          </a:xfrm>
          <a:prstGeom prst="rect">
            <a:avLst/>
          </a:prstGeom>
          <a:solidFill>
            <a:srgbClr val="D0FFF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smtClean="0">
                <a:solidFill>
                  <a:srgbClr val="002060"/>
                </a:solidFill>
              </a:rPr>
              <a:t>LARA system: </a:t>
            </a:r>
            <a:r>
              <a:rPr lang="en-US" sz="1600" i="1" dirty="0" err="1" smtClean="0">
                <a:solidFill>
                  <a:srgbClr val="002060"/>
                </a:solidFill>
              </a:rPr>
              <a:t>Schlösser</a:t>
            </a:r>
            <a:r>
              <a:rPr lang="en-US" sz="1600" i="1" dirty="0" smtClean="0">
                <a:solidFill>
                  <a:srgbClr val="002060"/>
                </a:solidFill>
              </a:rPr>
              <a:t> et al., J. Mol. </a:t>
            </a:r>
            <a:r>
              <a:rPr lang="en-US" sz="1600" i="1" dirty="0" err="1" smtClean="0">
                <a:solidFill>
                  <a:srgbClr val="002060"/>
                </a:solidFill>
              </a:rPr>
              <a:t>Spect</a:t>
            </a:r>
            <a:r>
              <a:rPr lang="en-US" sz="1600" i="1" dirty="0" smtClean="0">
                <a:solidFill>
                  <a:srgbClr val="002060"/>
                </a:solidFill>
              </a:rPr>
              <a:t>. </a:t>
            </a:r>
            <a:r>
              <a:rPr lang="en-US" sz="1600" b="1" i="1" dirty="0" smtClean="0">
                <a:solidFill>
                  <a:srgbClr val="002060"/>
                </a:solidFill>
              </a:rPr>
              <a:t>1044 </a:t>
            </a:r>
            <a:r>
              <a:rPr lang="en-US" sz="1600" i="1" dirty="0" smtClean="0">
                <a:solidFill>
                  <a:srgbClr val="002060"/>
                </a:solidFill>
              </a:rPr>
              <a:t>61 (2013)</a:t>
            </a:r>
            <a:endParaRPr lang="is-IS" sz="1600" i="1" dirty="0" smtClean="0">
              <a:solidFill>
                <a:srgbClr val="00206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F5F8-651D-A742-89E9-E170C6CEEC86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9967"/>
            <a:ext cx="4919554" cy="30334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68964" y="5477334"/>
            <a:ext cx="21467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Raman shift (cm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-1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78035" y="3074621"/>
            <a:ext cx="4965965" cy="3598533"/>
            <a:chOff x="4178035" y="3074621"/>
            <a:chExt cx="4965965" cy="3598533"/>
          </a:xfrm>
        </p:grpSpPr>
        <p:grpSp>
          <p:nvGrpSpPr>
            <p:cNvPr id="14" name="Group 13"/>
            <p:cNvGrpSpPr/>
            <p:nvPr/>
          </p:nvGrpSpPr>
          <p:grpSpPr>
            <a:xfrm>
              <a:off x="4279974" y="3074621"/>
              <a:ext cx="4864026" cy="3505848"/>
              <a:chOff x="4279974" y="3074621"/>
              <a:chExt cx="4864026" cy="3505848"/>
            </a:xfrm>
          </p:grpSpPr>
          <p:pic>
            <p:nvPicPr>
              <p:cNvPr id="9" name="Inhaltsplatzhalter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9974" y="3559527"/>
                <a:ext cx="4864026" cy="3020942"/>
              </a:xfrm>
              <a:prstGeom prst="rect">
                <a:avLst/>
              </a:prstGeom>
              <a:ln w="19050">
                <a:solidFill>
                  <a:srgbClr val="0070C0"/>
                </a:solidFill>
              </a:ln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4752263" y="3074621"/>
                <a:ext cx="43098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mtClean="0"/>
                  <a:t>DT conc.: </a:t>
                </a:r>
                <a:r>
                  <a:rPr lang="en-US" dirty="0" smtClean="0"/>
                  <a:t>0.9% (3% variation over scan)</a:t>
                </a:r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883965" y="4122408"/>
                <a:ext cx="19848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 smtClean="0">
                    <a:solidFill>
                      <a:schemeClr val="bg1"/>
                    </a:solidFill>
                  </a:rPr>
                  <a:t>Preliminary</a:t>
                </a:r>
                <a:endParaRPr lang="en-US" sz="2800" i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571754" y="6303822"/>
              <a:ext cx="6890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Time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3182409" y="4780599"/>
              <a:ext cx="236058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mtClean="0">
                  <a:latin typeface="Arial" charset="0"/>
                  <a:ea typeface="Arial" charset="0"/>
                  <a:cs typeface="Arial" charset="0"/>
                </a:rPr>
                <a:t>DT concentration (%)</a:t>
              </a:r>
              <a:endParaRPr lang="en-US" dirty="0" smtClean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 rot="16200000">
            <a:off x="-756681" y="3897220"/>
            <a:ext cx="19543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Intensity (arb. u.)</a:t>
            </a:r>
          </a:p>
        </p:txBody>
      </p:sp>
    </p:spTree>
    <p:extLst>
      <p:ext uri="{BB962C8B-B14F-4D97-AF65-F5344CB8AC3E}">
        <p14:creationId xmlns:p14="http://schemas.microsoft.com/office/powerpoint/2010/main" val="207921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KATRIN: First Tritium Scan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1319392"/>
            <a:ext cx="8648699" cy="1017408"/>
          </a:xfrm>
        </p:spPr>
        <p:txBody>
          <a:bodyPr/>
          <a:lstStyle/>
          <a:p>
            <a:r>
              <a:rPr lang="en-US" dirty="0" smtClean="0"/>
              <a:t>KATRIN tritium scan #1 (Day 2 of tritium commissioning)</a:t>
            </a:r>
          </a:p>
          <a:p>
            <a:r>
              <a:rPr lang="en-US" dirty="0" smtClean="0"/>
              <a:t>Immediate comparison of data to model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 dirty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3" r="3646" b="4204"/>
          <a:stretch/>
        </p:blipFill>
        <p:spPr>
          <a:xfrm>
            <a:off x="247650" y="2341207"/>
            <a:ext cx="5429250" cy="3898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9844823">
            <a:off x="2138941" y="4329410"/>
            <a:ext cx="1984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Preliminary</a:t>
            </a:r>
            <a:endParaRPr lang="en-US" sz="2800" i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676901" y="2336799"/>
            <a:ext cx="3314700" cy="3903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Model initialized with system parameters from slow controls</a:t>
            </a:r>
          </a:p>
          <a:p>
            <a:r>
              <a:rPr lang="en-US" dirty="0" smtClean="0"/>
              <a:t>Very good agreement “out of the box”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F5F8-651D-A742-89E9-E170C6CEEC8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8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ECHo</a:t>
            </a:r>
            <a:r>
              <a:rPr lang="en-US" dirty="0" smtClean="0"/>
              <a:t>: A Precise Spectrum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49" y="1263582"/>
            <a:ext cx="7886700" cy="4351338"/>
          </a:xfrm>
        </p:spPr>
        <p:txBody>
          <a:bodyPr/>
          <a:lstStyle/>
          <a:p>
            <a:r>
              <a:rPr lang="en-US" dirty="0"/>
              <a:t>First calorimetric measurement of OI line!</a:t>
            </a:r>
          </a:p>
          <a:p>
            <a:r>
              <a:rPr lang="en-US" dirty="0"/>
              <a:t>Structures not fully explained by 1-vacancy model </a:t>
            </a:r>
            <a:r>
              <a:rPr lang="mr-IN" dirty="0"/>
              <a:t>–</a:t>
            </a:r>
            <a:r>
              <a:rPr lang="en-US" dirty="0"/>
              <a:t> Auger decay?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62" y="2656711"/>
            <a:ext cx="8643038" cy="2780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44461" y="5430254"/>
            <a:ext cx="439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Ranitzsch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et al.,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PRL </a:t>
            </a:r>
            <a:r>
              <a:rPr lang="en-US" b="1" i="1" dirty="0" smtClean="0">
                <a:latin typeface="Arial" charset="0"/>
                <a:ea typeface="Arial" charset="0"/>
                <a:cs typeface="Arial" charset="0"/>
              </a:rPr>
              <a:t>119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(2017) 122501</a:t>
            </a:r>
          </a:p>
        </p:txBody>
      </p:sp>
    </p:spTree>
    <p:extLst>
      <p:ext uri="{BB962C8B-B14F-4D97-AF65-F5344CB8AC3E}">
        <p14:creationId xmlns:p14="http://schemas.microsoft.com/office/powerpoint/2010/main" val="151642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ECHo-1k: The Beginning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48" y="1220038"/>
            <a:ext cx="8578851" cy="621462"/>
          </a:xfrm>
        </p:spPr>
        <p:txBody>
          <a:bodyPr>
            <a:normAutofit/>
          </a:bodyPr>
          <a:lstStyle/>
          <a:p>
            <a:r>
              <a:rPr lang="en-US" dirty="0" smtClean="0"/>
              <a:t>First chips for next </a:t>
            </a:r>
            <a:r>
              <a:rPr lang="en-US" smtClean="0"/>
              <a:t>phase are cooled down and </a:t>
            </a:r>
            <a:r>
              <a:rPr lang="en-US" dirty="0" smtClean="0"/>
              <a:t>taking data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" y="2082800"/>
            <a:ext cx="84963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absolute neutrino-mass scale</a:t>
            </a:r>
          </a:p>
          <a:p>
            <a:r>
              <a:rPr lang="en-US" dirty="0" smtClean="0"/>
              <a:t>Searching for </a:t>
            </a:r>
            <a:r>
              <a:rPr lang="en-US" dirty="0" err="1" smtClean="0"/>
              <a:t>Majorana</a:t>
            </a:r>
            <a:r>
              <a:rPr lang="en-US" dirty="0" smtClean="0"/>
              <a:t> neutrinos</a:t>
            </a:r>
          </a:p>
          <a:p>
            <a:pPr lvl="1"/>
            <a:r>
              <a:rPr lang="en-US" dirty="0" smtClean="0"/>
              <a:t>A fundamental question</a:t>
            </a:r>
          </a:p>
          <a:p>
            <a:pPr lvl="1"/>
            <a:r>
              <a:rPr lang="en-US" dirty="0" smtClean="0"/>
              <a:t>Designing an experiment</a:t>
            </a:r>
          </a:p>
          <a:p>
            <a:pPr lvl="1"/>
            <a:r>
              <a:rPr lang="en-US" dirty="0" smtClean="0"/>
              <a:t>Different isotopes, different strategies</a:t>
            </a:r>
          </a:p>
          <a:p>
            <a:pPr lvl="1"/>
            <a:r>
              <a:rPr lang="en-US" dirty="0" smtClean="0"/>
              <a:t>Present and future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7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Majorana</a:t>
            </a:r>
            <a:r>
              <a:rPr lang="en-US" dirty="0" smtClean="0"/>
              <a:t>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149" y="1319392"/>
            <a:ext cx="7397751" cy="1143461"/>
          </a:xfrm>
        </p:spPr>
        <p:txBody>
          <a:bodyPr/>
          <a:lstStyle/>
          <a:p>
            <a:r>
              <a:rPr lang="en-US" dirty="0" smtClean="0"/>
              <a:t>1937: Ettore </a:t>
            </a:r>
            <a:r>
              <a:rPr lang="en-US" dirty="0" err="1" smtClean="0"/>
              <a:t>Majorana</a:t>
            </a:r>
            <a:r>
              <a:rPr lang="en-US" dirty="0" smtClean="0"/>
              <a:t> realizes a neutral, spin-1/2 fermion could in principle be described by a real wave function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356" y="317727"/>
            <a:ext cx="1747644" cy="19685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84149" y="2725478"/>
            <a:ext cx="8959851" cy="3395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If neutrinos are </a:t>
            </a:r>
            <a:r>
              <a:rPr lang="en-US" dirty="0" err="1" smtClean="0"/>
              <a:t>Majorana</a:t>
            </a:r>
            <a:r>
              <a:rPr lang="en-US" dirty="0" smtClean="0"/>
              <a:t> particles </a:t>
            </a:r>
            <a:r>
              <a:rPr lang="mr-IN" dirty="0" smtClean="0"/>
              <a:t>–</a:t>
            </a:r>
            <a:r>
              <a:rPr lang="en-US" dirty="0" smtClean="0"/>
              <a:t> instead of Dirac particles </a:t>
            </a:r>
            <a:r>
              <a:rPr lang="mr-IN" dirty="0" smtClean="0"/>
              <a:t>–</a:t>
            </a:r>
            <a:r>
              <a:rPr lang="en-US" dirty="0" smtClean="0"/>
              <a:t> we get an appealing set of models for neutrino mass</a:t>
            </a:r>
          </a:p>
          <a:p>
            <a:pPr lvl="1"/>
            <a:r>
              <a:rPr lang="en-US" dirty="0" smtClean="0"/>
              <a:t>Bonus: We also get </a:t>
            </a:r>
            <a:r>
              <a:rPr lang="en-US" dirty="0" err="1" smtClean="0"/>
              <a:t>leptogenesis</a:t>
            </a:r>
            <a:r>
              <a:rPr lang="en-US" dirty="0" smtClean="0"/>
              <a:t>, a model explaining the excess of matter over antimatter in the early universe</a:t>
            </a:r>
          </a:p>
          <a:p>
            <a:pPr lvl="1"/>
            <a:r>
              <a:rPr lang="en-US" dirty="0" smtClean="0"/>
              <a:t>It also means we violate lepton number ...</a:t>
            </a:r>
          </a:p>
          <a:p>
            <a:pPr lvl="1"/>
            <a:endParaRPr lang="en-US" dirty="0"/>
          </a:p>
          <a:p>
            <a:r>
              <a:rPr lang="en-US" dirty="0" smtClean="0"/>
              <a:t>Best (only) prospect for experimental test: </a:t>
            </a:r>
            <a:r>
              <a:rPr lang="en-US" dirty="0" err="1" smtClean="0"/>
              <a:t>neutrinoless</a:t>
            </a:r>
            <a:r>
              <a:rPr lang="en-US" dirty="0" smtClean="0"/>
              <a:t> double beta decay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8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Mass 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2578" y="1537538"/>
            <a:ext cx="4606321" cy="217449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Oscillation experiments give a lower limit on the two heavier neutrino-mass states</a:t>
            </a:r>
          </a:p>
          <a:p>
            <a:r>
              <a:rPr lang="en-US" dirty="0" smtClean="0"/>
              <a:t>What can we say about the offset of the lightest mass from zero?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1126271"/>
            <a:ext cx="4344458" cy="5128480"/>
            <a:chOff x="4648200" y="1003525"/>
            <a:chExt cx="4595274" cy="5424559"/>
          </a:xfrm>
        </p:grpSpPr>
        <p:grpSp>
          <p:nvGrpSpPr>
            <p:cNvPr id="5" name="Group 4"/>
            <p:cNvGrpSpPr/>
            <p:nvPr/>
          </p:nvGrpSpPr>
          <p:grpSpPr>
            <a:xfrm>
              <a:off x="4648200" y="1348084"/>
              <a:ext cx="4595274" cy="5080000"/>
              <a:chOff x="4648200" y="1096084"/>
              <a:chExt cx="4595274" cy="508000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648200" y="1096084"/>
                <a:ext cx="4495800" cy="5080000"/>
                <a:chOff x="4441825" y="1234144"/>
                <a:chExt cx="4495800" cy="5080000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441825" y="1234144"/>
                  <a:ext cx="4495800" cy="5080000"/>
                </a:xfrm>
                <a:prstGeom prst="rect">
                  <a:avLst/>
                </a:prstGeom>
              </p:spPr>
            </p:pic>
            <p:sp>
              <p:nvSpPr>
                <p:cNvPr id="11" name="Rectangle 10"/>
                <p:cNvSpPr/>
                <p:nvPr/>
              </p:nvSpPr>
              <p:spPr>
                <a:xfrm>
                  <a:off x="5366496" y="1529676"/>
                  <a:ext cx="1626780" cy="151259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61020" y="3973828"/>
                  <a:ext cx="1786646" cy="151259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 rot="18715311">
                  <a:off x="5610190" y="4361967"/>
                  <a:ext cx="1821351" cy="5533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317965" y="4792141"/>
                  <a:ext cx="800641" cy="5533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993276" y="4377383"/>
                  <a:ext cx="111525" cy="5533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7035777" y="1529676"/>
                  <a:ext cx="1026266" cy="6792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 rot="18624387">
                  <a:off x="7379505" y="1859429"/>
                  <a:ext cx="1026266" cy="4305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5327922" y="5725574"/>
                <a:ext cx="3915552" cy="423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Lightest neutrino mass m</a:t>
                </a:r>
                <a:r>
                  <a:rPr lang="en-US" sz="2000" baseline="-25000" dirty="0">
                    <a:latin typeface="Arial" charset="0"/>
                    <a:ea typeface="Arial" charset="0"/>
                    <a:cs typeface="Arial" charset="0"/>
                  </a:rPr>
                  <a:t>1</a:t>
                </a: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 (eV)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16200000">
                <a:off x="3414328" y="2435573"/>
                <a:ext cx="2902155" cy="423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Neutrino mass m</a:t>
                </a:r>
                <a:r>
                  <a:rPr lang="en-US" sz="2000" baseline="-25000" dirty="0">
                    <a:latin typeface="Arial" charset="0"/>
                    <a:ea typeface="Arial" charset="0"/>
                    <a:cs typeface="Arial" charset="0"/>
                  </a:rPr>
                  <a:t>i</a:t>
                </a: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 (eV)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007913" y="1003525"/>
              <a:ext cx="2260505" cy="423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latin typeface="Arial" charset="0"/>
                  <a:ea typeface="Arial" charset="0"/>
                  <a:cs typeface="Arial" charset="0"/>
                </a:rPr>
                <a:t>Normal hierarchy</a:t>
              </a: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812800" y="4051300"/>
            <a:ext cx="32766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Up Arrow 24"/>
          <p:cNvSpPr/>
          <p:nvPr/>
        </p:nvSpPr>
        <p:spPr>
          <a:xfrm>
            <a:off x="3131716" y="3302000"/>
            <a:ext cx="424284" cy="740172"/>
          </a:xfrm>
          <a:prstGeom prst="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r="50320"/>
          <a:stretch/>
        </p:blipFill>
        <p:spPr>
          <a:xfrm>
            <a:off x="5285109" y="3587149"/>
            <a:ext cx="2863322" cy="297674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558945" y="5514748"/>
            <a:ext cx="1211138" cy="740003"/>
            <a:chOff x="4558945" y="5514748"/>
            <a:chExt cx="1211138" cy="740003"/>
          </a:xfrm>
        </p:grpSpPr>
        <p:sp>
          <p:nvSpPr>
            <p:cNvPr id="27" name="Donut 26"/>
            <p:cNvSpPr/>
            <p:nvPr/>
          </p:nvSpPr>
          <p:spPr>
            <a:xfrm>
              <a:off x="5319410" y="5761640"/>
              <a:ext cx="450673" cy="493111"/>
            </a:xfrm>
            <a:prstGeom prst="donut">
              <a:avLst>
                <a:gd name="adj" fmla="val 15112"/>
              </a:avLst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Right Arrow 27"/>
            <p:cNvSpPr/>
            <p:nvPr/>
          </p:nvSpPr>
          <p:spPr>
            <a:xfrm rot="2396529">
              <a:off x="4558945" y="5514748"/>
              <a:ext cx="836730" cy="254544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8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-6171"/>
            <a:ext cx="8360971" cy="1325563"/>
          </a:xfrm>
        </p:spPr>
        <p:txBody>
          <a:bodyPr/>
          <a:lstStyle/>
          <a:p>
            <a:r>
              <a:rPr lang="en-US" dirty="0" err="1" smtClean="0"/>
              <a:t>Neutrinoless</a:t>
            </a:r>
            <a:r>
              <a:rPr lang="en-US" dirty="0" smtClean="0"/>
              <a:t> Double Beta Decay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30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516471" y="1018096"/>
            <a:ext cx="5998879" cy="2745069"/>
            <a:chOff x="698500" y="2635250"/>
            <a:chExt cx="8187334" cy="37465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2434" y="2635250"/>
              <a:ext cx="8153400" cy="37465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98500" y="2768600"/>
              <a:ext cx="2565400" cy="1925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5" y="3721826"/>
            <a:ext cx="5060836" cy="31608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3828" y="3960750"/>
            <a:ext cx="4180172" cy="1231062"/>
          </a:xfrm>
        </p:spPr>
        <p:txBody>
          <a:bodyPr>
            <a:normAutofit/>
          </a:bodyPr>
          <a:lstStyle/>
          <a:p>
            <a:r>
              <a:rPr lang="en-US" dirty="0" smtClean="0"/>
              <a:t>0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nbb</a:t>
            </a:r>
            <a:r>
              <a:rPr lang="en-US" dirty="0" smtClean="0"/>
              <a:t>: simultaneous decay of two nucleons with exchange of light neutrino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963829" y="5142857"/>
            <a:ext cx="4180172" cy="1620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Various possible mechanisms</a:t>
            </a:r>
          </a:p>
          <a:p>
            <a:r>
              <a:rPr lang="en-US" i="1" dirty="0" smtClean="0"/>
              <a:t>All</a:t>
            </a:r>
            <a:r>
              <a:rPr lang="en-US" dirty="0" smtClean="0"/>
              <a:t> necessarily imply a </a:t>
            </a:r>
            <a:r>
              <a:rPr lang="en-US" dirty="0" err="1" smtClean="0"/>
              <a:t>Majorana</a:t>
            </a:r>
            <a:r>
              <a:rPr lang="en-US" dirty="0" smtClean="0"/>
              <a:t> neutrino</a:t>
            </a:r>
            <a:endParaRPr lang="en-US" i="1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628649" y="1302702"/>
            <a:ext cx="3501704" cy="1905000"/>
            <a:chOff x="5543549" y="4625541"/>
            <a:chExt cx="3501704" cy="1905000"/>
          </a:xfrm>
        </p:grpSpPr>
        <p:sp>
          <p:nvSpPr>
            <p:cNvPr id="11" name="TextBox 10"/>
            <p:cNvSpPr txBox="1"/>
            <p:nvPr/>
          </p:nvSpPr>
          <p:spPr>
            <a:xfrm>
              <a:off x="6801426" y="4692688"/>
              <a:ext cx="2243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</a:t>
              </a:r>
              <a:r>
                <a:rPr lang="en-US" dirty="0" smtClean="0">
                  <a:latin typeface="Symbol" charset="2"/>
                  <a:ea typeface="Symbol" charset="2"/>
                  <a:cs typeface="Symbol" charset="2"/>
                </a:rPr>
                <a:t>nbb</a:t>
              </a:r>
              <a:r>
                <a:rPr lang="en-US" dirty="0" smtClean="0"/>
                <a:t> first calculated by Maria </a:t>
              </a:r>
              <a:r>
                <a:rPr lang="en-US" dirty="0" err="1" smtClean="0"/>
                <a:t>Goeppert</a:t>
              </a:r>
              <a:r>
                <a:rPr lang="en-US" dirty="0" smtClean="0"/>
                <a:t> Mayer, 1935</a:t>
              </a:r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3549" y="4625541"/>
              <a:ext cx="1117458" cy="190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407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888" y="-47500"/>
            <a:ext cx="8657112" cy="1325563"/>
          </a:xfrm>
        </p:spPr>
        <p:txBody>
          <a:bodyPr/>
          <a:lstStyle/>
          <a:p>
            <a:r>
              <a:rPr lang="en-US" dirty="0" smtClean="0"/>
              <a:t>Searching for a Very Rare Decay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30699"/>
            <a:ext cx="9144000" cy="2680466"/>
          </a:xfrm>
        </p:spPr>
        <p:txBody>
          <a:bodyPr/>
          <a:lstStyle/>
          <a:p>
            <a:r>
              <a:rPr lang="en-US" dirty="0" smtClean="0"/>
              <a:t>You need huge amounts of material</a:t>
            </a:r>
          </a:p>
          <a:p>
            <a:pPr lvl="1"/>
            <a:r>
              <a:rPr lang="en-US" dirty="0" smtClean="0"/>
              <a:t>Cheap enrichment to 0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nbb</a:t>
            </a:r>
            <a:r>
              <a:rPr lang="en-US" dirty="0" smtClean="0"/>
              <a:t> isotope/ high natural abundance</a:t>
            </a:r>
          </a:p>
          <a:p>
            <a:r>
              <a:rPr lang="en-US" dirty="0" smtClean="0"/>
              <a:t>You don’t want to miss any event</a:t>
            </a:r>
          </a:p>
          <a:p>
            <a:pPr lvl="1"/>
            <a:r>
              <a:rPr lang="en-US" dirty="0" smtClean="0"/>
              <a:t>Efficient detector with little downtime</a:t>
            </a:r>
          </a:p>
          <a:p>
            <a:r>
              <a:rPr lang="en-US" dirty="0" smtClean="0"/>
              <a:t>Must control background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31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042928" y="1182062"/>
            <a:ext cx="5235945" cy="3044639"/>
            <a:chOff x="254000" y="3136018"/>
            <a:chExt cx="4686300" cy="29724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000" y="3136018"/>
              <a:ext cx="4686300" cy="261073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447310" y="5739091"/>
              <a:ext cx="2492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smtClean="0"/>
                <a:t>Graphic: Daniel Dwyer</a:t>
              </a:r>
              <a:endParaRPr lang="en-US" i="1"/>
            </a:p>
          </p:txBody>
        </p:sp>
      </p:grpSp>
    </p:spTree>
    <p:extLst>
      <p:ext uri="{BB962C8B-B14F-4D97-AF65-F5344CB8AC3E}">
        <p14:creationId xmlns:p14="http://schemas.microsoft.com/office/powerpoint/2010/main" val="147511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and Exposure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58" y="1205092"/>
            <a:ext cx="8621486" cy="711289"/>
          </a:xfrm>
        </p:spPr>
        <p:txBody>
          <a:bodyPr/>
          <a:lstStyle/>
          <a:p>
            <a:r>
              <a:rPr lang="en-US" dirty="0" smtClean="0"/>
              <a:t>Exposure = Mass x Time (t-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718" y="1670675"/>
            <a:ext cx="6983682" cy="49008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13962" y="5564979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Plot: Jason </a:t>
            </a:r>
            <a:r>
              <a:rPr lang="en-US" i="1" dirty="0" err="1" smtClean="0"/>
              <a:t>Detwiler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845017" y="6325437"/>
            <a:ext cx="23391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Exposure (ton-years)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487627" y="3722968"/>
            <a:ext cx="36840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1/2</a:t>
            </a:r>
            <a:r>
              <a:rPr lang="en-US" dirty="0" smtClean="0"/>
              <a:t> sensitivity (90% CL, </a:t>
            </a:r>
            <a:r>
              <a:rPr lang="en-US" baseline="30000" dirty="0" smtClean="0"/>
              <a:t>76</a:t>
            </a:r>
            <a:r>
              <a:rPr lang="en-US" dirty="0" smtClean="0"/>
              <a:t>Ge, </a:t>
            </a:r>
            <a:r>
              <a:rPr lang="en-US" dirty="0" err="1" smtClean="0"/>
              <a:t>yrs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504911" y="2451011"/>
            <a:ext cx="1841789" cy="987163"/>
            <a:chOff x="3504911" y="2451011"/>
            <a:chExt cx="1841789" cy="987163"/>
          </a:xfrm>
        </p:grpSpPr>
        <p:sp>
          <p:nvSpPr>
            <p:cNvPr id="11" name="Up-Down Arrow 10"/>
            <p:cNvSpPr/>
            <p:nvPr/>
          </p:nvSpPr>
          <p:spPr>
            <a:xfrm>
              <a:off x="3845017" y="3048000"/>
              <a:ext cx="257083" cy="390174"/>
            </a:xfrm>
            <a:prstGeom prst="up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04911" y="2451011"/>
              <a:ext cx="18417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70C0"/>
                  </a:solidFill>
                </a:rPr>
                <a:t>Spread in NME calculations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263224" y="1788779"/>
            <a:ext cx="1841789" cy="1752602"/>
            <a:chOff x="5263224" y="1788779"/>
            <a:chExt cx="1841789" cy="1752602"/>
          </a:xfrm>
        </p:grpSpPr>
        <p:sp>
          <p:nvSpPr>
            <p:cNvPr id="13" name="Right Arrow 12"/>
            <p:cNvSpPr/>
            <p:nvPr/>
          </p:nvSpPr>
          <p:spPr>
            <a:xfrm rot="3465049">
              <a:off x="6209560" y="2955054"/>
              <a:ext cx="791654" cy="381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63224" y="1788779"/>
              <a:ext cx="18417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Sensitivity impact of higher background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67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450" y="-109684"/>
            <a:ext cx="7886700" cy="1325563"/>
          </a:xfrm>
        </p:spPr>
        <p:txBody>
          <a:bodyPr/>
          <a:lstStyle/>
          <a:p>
            <a:r>
              <a:rPr lang="en-US" dirty="0" smtClean="0"/>
              <a:t>Is One Nuclide Best?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Lorem ipsum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683"/>
          <a:stretch/>
        </p:blipFill>
        <p:spPr>
          <a:xfrm>
            <a:off x="-1" y="863599"/>
            <a:ext cx="9144000" cy="56989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74807" y="6254603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Slide: Krishna Kumar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2709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948" y="1268051"/>
            <a:ext cx="8705851" cy="1650168"/>
          </a:xfrm>
        </p:spPr>
        <p:txBody>
          <a:bodyPr/>
          <a:lstStyle/>
          <a:p>
            <a:r>
              <a:rPr lang="en-US" dirty="0" smtClean="0"/>
              <a:t>Must have clean, well-understood spectrum in region of interest (ROI)</a:t>
            </a:r>
          </a:p>
          <a:p>
            <a:pPr lvl="1"/>
            <a:r>
              <a:rPr lang="en-US" dirty="0" smtClean="0"/>
              <a:t>Go deep underground to avoid cosmic rays</a:t>
            </a:r>
          </a:p>
          <a:p>
            <a:pPr lvl="1"/>
            <a:r>
              <a:rPr lang="en-US" dirty="0" smtClean="0"/>
              <a:t>Carefully select materials, install veto/shield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34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365500" y="2727287"/>
            <a:ext cx="5689600" cy="3853188"/>
            <a:chOff x="228600" y="1958142"/>
            <a:chExt cx="6362700" cy="43090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2171662"/>
              <a:ext cx="4114800" cy="376239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06400" y="5897841"/>
              <a:ext cx="2689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Graphic: Andrea Giuliani</a:t>
              </a:r>
              <a:endParaRPr lang="en-US" i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43400" y="1958142"/>
              <a:ext cx="2247900" cy="1200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</a:t>
              </a:r>
              <a:r>
                <a:rPr lang="en-US" b="1" dirty="0" smtClean="0">
                  <a:latin typeface="Symbol" charset="2"/>
                  <a:ea typeface="Symbol" charset="2"/>
                  <a:cs typeface="Symbol" charset="2"/>
                </a:rPr>
                <a:t>nbb</a:t>
              </a:r>
              <a:r>
                <a:rPr lang="en-US" b="1" dirty="0" smtClean="0"/>
                <a:t> (observed)</a:t>
              </a:r>
            </a:p>
            <a:p>
              <a:r>
                <a:rPr lang="en-US" dirty="0" smtClean="0"/>
                <a:t>Continuous spectrum with peak at E = Q/3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43400" y="3277642"/>
              <a:ext cx="2247900" cy="1961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0</a:t>
              </a:r>
              <a:r>
                <a:rPr lang="en-US" b="1" dirty="0" smtClean="0">
                  <a:latin typeface="Symbol" charset="2"/>
                  <a:ea typeface="Symbol" charset="2"/>
                  <a:cs typeface="Symbol" charset="2"/>
                </a:rPr>
                <a:t>nbb</a:t>
              </a:r>
              <a:r>
                <a:rPr lang="en-US" b="1" dirty="0" smtClean="0"/>
                <a:t> (never seen)</a:t>
              </a:r>
            </a:p>
            <a:p>
              <a:r>
                <a:rPr lang="en-US" dirty="0" smtClean="0"/>
                <a:t>Discrete line, broadened by detector energy resolution</a:t>
              </a:r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234949" y="3082116"/>
            <a:ext cx="3511552" cy="2201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Background from 2</a:t>
            </a:r>
            <a:r>
              <a:rPr lang="en-US" smtClean="0">
                <a:latin typeface="Symbol" charset="2"/>
                <a:ea typeface="Symbol" charset="2"/>
                <a:cs typeface="Symbol" charset="2"/>
              </a:rPr>
              <a:t>nbb </a:t>
            </a:r>
            <a:r>
              <a:rPr lang="en-US" smtClean="0">
                <a:ea typeface="Symbol" charset="2"/>
                <a:cs typeface="Symbol" charset="2"/>
              </a:rPr>
              <a:t>can only be addressed with very good energy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40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a 0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nbb</a:t>
            </a:r>
            <a:r>
              <a:rPr lang="en-US" dirty="0" smtClean="0"/>
              <a:t> Search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" y="1099998"/>
            <a:ext cx="3809244" cy="4482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850" y="2681737"/>
            <a:ext cx="5391150" cy="38987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21611" y="1628540"/>
            <a:ext cx="2888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Graphics: Lindley Winslow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6955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absolute neutrino-mass scale</a:t>
            </a:r>
          </a:p>
          <a:p>
            <a:r>
              <a:rPr lang="en-US" dirty="0" smtClean="0"/>
              <a:t>Searching for </a:t>
            </a:r>
            <a:r>
              <a:rPr lang="en-US" dirty="0" err="1" smtClean="0"/>
              <a:t>Majorana</a:t>
            </a:r>
            <a:r>
              <a:rPr lang="en-US" dirty="0" smtClean="0"/>
              <a:t> neutrinos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fundamental question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Designing an experiment</a:t>
            </a:r>
          </a:p>
          <a:p>
            <a:pPr lvl="1"/>
            <a:r>
              <a:rPr lang="en-US" dirty="0" smtClean="0"/>
              <a:t>Different isotopes, different strategies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Present and future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76</a:t>
            </a:r>
            <a:r>
              <a:rPr lang="en-US" dirty="0" smtClean="0"/>
              <a:t>Ge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Majorana</a:t>
            </a:r>
            <a:r>
              <a:rPr lang="en-US" dirty="0" smtClean="0"/>
              <a:t> Demonstrator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19392"/>
            <a:ext cx="8508999" cy="4351338"/>
          </a:xfrm>
        </p:spPr>
        <p:txBody>
          <a:bodyPr/>
          <a:lstStyle/>
          <a:p>
            <a:r>
              <a:rPr lang="en-US" dirty="0" smtClean="0"/>
              <a:t>Cooled, enriched semiconductor detectors</a:t>
            </a:r>
          </a:p>
          <a:p>
            <a:r>
              <a:rPr lang="en-US" dirty="0" smtClean="0"/>
              <a:t>Excellent energy resolution and tight background control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504336"/>
            <a:ext cx="3778250" cy="2861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250" y="2949305"/>
            <a:ext cx="4635500" cy="31577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9455987">
            <a:off x="6725226" y="391664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Preliminary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59250" y="6154597"/>
            <a:ext cx="496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Majorana</a:t>
            </a:r>
            <a:r>
              <a:rPr lang="en-US" i="1" dirty="0" smtClean="0"/>
              <a:t> Demonstrator Collab., Neutrino 2018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6013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76</a:t>
            </a:r>
            <a:r>
              <a:rPr lang="en-US" dirty="0" smtClean="0"/>
              <a:t>Ge </a:t>
            </a:r>
            <a:r>
              <a:rPr lang="mr-IN" dirty="0" smtClean="0"/>
              <a:t>–</a:t>
            </a:r>
            <a:r>
              <a:rPr lang="en-US" dirty="0" smtClean="0"/>
              <a:t> GERDA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149" y="1328356"/>
            <a:ext cx="7886700" cy="4128719"/>
          </a:xfrm>
        </p:spPr>
        <p:txBody>
          <a:bodyPr/>
          <a:lstStyle/>
          <a:p>
            <a:r>
              <a:rPr lang="en-US" dirty="0" smtClean="0"/>
              <a:t>Embed semiconductor Ge detectors in </a:t>
            </a:r>
            <a:r>
              <a:rPr lang="en-US" dirty="0" err="1" smtClean="0"/>
              <a:t>LAr</a:t>
            </a:r>
            <a:r>
              <a:rPr lang="en-US" dirty="0" smtClean="0"/>
              <a:t> shield</a:t>
            </a:r>
          </a:p>
          <a:p>
            <a:pPr lvl="1"/>
            <a:r>
              <a:rPr lang="en-US" dirty="0" smtClean="0"/>
              <a:t>Detect passing muons, </a:t>
            </a:r>
            <a:r>
              <a:rPr lang="en-US" dirty="0" err="1" smtClean="0"/>
              <a:t>etc</a:t>
            </a:r>
            <a:r>
              <a:rPr lang="en-US" dirty="0" smtClean="0"/>
              <a:t>, to provide veto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3895"/>
            <a:ext cx="5308587" cy="3053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897841"/>
            <a:ext cx="2108200" cy="393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145" y="2289122"/>
            <a:ext cx="3715099" cy="25495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25044" y="4847665"/>
            <a:ext cx="330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GERDA </a:t>
            </a:r>
            <a:r>
              <a:rPr lang="en-US" i="1" dirty="0" err="1" smtClean="0"/>
              <a:t>collab</a:t>
            </a:r>
            <a:r>
              <a:rPr lang="en-US" i="1" dirty="0" smtClean="0"/>
              <a:t>., Neutrino 2018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4161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130</a:t>
            </a:r>
            <a:r>
              <a:rPr lang="en-US" dirty="0" smtClean="0"/>
              <a:t>Te </a:t>
            </a:r>
            <a:r>
              <a:rPr lang="mr-IN" dirty="0" smtClean="0"/>
              <a:t>–</a:t>
            </a:r>
            <a:r>
              <a:rPr lang="en-US" dirty="0" smtClean="0"/>
              <a:t> CUORE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38" y="1292584"/>
            <a:ext cx="4464051" cy="4351338"/>
          </a:xfrm>
        </p:spPr>
        <p:txBody>
          <a:bodyPr/>
          <a:lstStyle/>
          <a:p>
            <a:r>
              <a:rPr lang="en-US" dirty="0" err="1" smtClean="0"/>
              <a:t>TeO</a:t>
            </a:r>
            <a:r>
              <a:rPr lang="en-US" dirty="0" smtClean="0"/>
              <a:t> bolometers </a:t>
            </a:r>
            <a:r>
              <a:rPr lang="mr-IN" dirty="0" smtClean="0"/>
              <a:t>–</a:t>
            </a:r>
            <a:r>
              <a:rPr lang="en-US" dirty="0" smtClean="0"/>
              <a:t> high natural abundance</a:t>
            </a:r>
          </a:p>
          <a:p>
            <a:pPr lvl="1"/>
            <a:r>
              <a:rPr lang="en-US" dirty="0" smtClean="0"/>
              <a:t>Coldest cubic meter in universe, at 6.3 </a:t>
            </a:r>
            <a:r>
              <a:rPr lang="en-US" dirty="0" err="1" smtClean="0"/>
              <a:t>mK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5" y="3051949"/>
            <a:ext cx="4305300" cy="3102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325" y="1041861"/>
            <a:ext cx="4682353" cy="552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0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0094" y="1347908"/>
            <a:ext cx="8930759" cy="2243300"/>
          </a:xfrm>
        </p:spPr>
        <p:txBody>
          <a:bodyPr/>
          <a:lstStyle/>
          <a:p>
            <a:r>
              <a:rPr lang="en-US" dirty="0"/>
              <a:t>Most abundant matter particle in universe</a:t>
            </a:r>
          </a:p>
          <a:p>
            <a:pPr lvl="1"/>
            <a:r>
              <a:rPr lang="en-US" dirty="0"/>
              <a:t> Neutrino mass affects structure formation, CMB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22400" y="6570382"/>
            <a:ext cx="6171138" cy="365125"/>
          </a:xfrm>
        </p:spPr>
        <p:txBody>
          <a:bodyPr/>
          <a:lstStyle/>
          <a:p>
            <a:r>
              <a:rPr lang="en-US" smtClean="0"/>
              <a:t>Parno</a:t>
            </a:r>
            <a:r>
              <a:rPr lang="en-US" dirty="0" smtClean="0"/>
              <a:t> -- Experimental Neutrino Physics II -- NNPSS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39264" y="6402387"/>
            <a:ext cx="2133600" cy="365125"/>
          </a:xfrm>
        </p:spPr>
        <p:txBody>
          <a:bodyPr/>
          <a:lstStyle/>
          <a:p>
            <a:fld id="{C6483D37-E1DA-F54B-B631-8449D357E126}" type="slidenum">
              <a:rPr lang="en-US"/>
              <a:pPr/>
              <a:t>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1180" y="108642"/>
            <a:ext cx="9144000" cy="1054250"/>
          </a:xfrm>
        </p:spPr>
        <p:txBody>
          <a:bodyPr/>
          <a:lstStyle/>
          <a:p>
            <a:r>
              <a:rPr lang="en-US" dirty="0"/>
              <a:t>Neutrino Mass </a:t>
            </a:r>
            <a:r>
              <a:rPr lang="en-US" dirty="0" smtClean="0"/>
              <a:t>from Cosmology...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52440" y="2395659"/>
            <a:ext cx="4542209" cy="1944529"/>
            <a:chOff x="1979081" y="2441994"/>
            <a:chExt cx="4126930" cy="17667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23330" y="2519136"/>
              <a:ext cx="3925126" cy="1311329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3345434" y="2519136"/>
              <a:ext cx="0" cy="131133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640679" y="2519136"/>
              <a:ext cx="0" cy="131133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979081" y="2441994"/>
              <a:ext cx="1415194" cy="335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Book Antiqua"/>
                  <a:cs typeface="Book Antiqua"/>
                </a:rPr>
                <a:t>CDM density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60852" y="2441994"/>
              <a:ext cx="1102684" cy="587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>
                  <a:solidFill>
                    <a:schemeClr val="bg1"/>
                  </a:solidFill>
                  <a:latin typeface="Book Antiqua"/>
                  <a:cs typeface="Book Antiqua"/>
                </a:rPr>
                <a:t> density</a:t>
              </a:r>
            </a:p>
            <a:p>
              <a:r>
                <a:rPr lang="en-US">
                  <a:solidFill>
                    <a:schemeClr val="bg1"/>
                  </a:solidFill>
                </a:rPr>
                <a:t>Σ</a:t>
              </a:r>
              <a:r>
                <a:rPr lang="en-US" i="1">
                  <a:solidFill>
                    <a:schemeClr val="bg1"/>
                  </a:solidFill>
                </a:rPr>
                <a:t>m</a:t>
              </a:r>
              <a:r>
                <a:rPr lang="en-US" i="1" baseline="-25000">
                  <a:solidFill>
                    <a:schemeClr val="bg1"/>
                  </a:solidFill>
                </a:rPr>
                <a:t>i</a:t>
              </a:r>
              <a:r>
                <a:rPr lang="en-US">
                  <a:solidFill>
                    <a:schemeClr val="bg1"/>
                  </a:solidFill>
                </a:rPr>
                <a:t>=0.6 eV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40679" y="2441995"/>
              <a:ext cx="1120162" cy="587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>
                  <a:solidFill>
                    <a:schemeClr val="bg1"/>
                  </a:solidFill>
                  <a:latin typeface="Symbol" charset="2"/>
                  <a:cs typeface="Symbol" charset="2"/>
                </a:rPr>
                <a:t>n </a:t>
              </a:r>
              <a:r>
                <a:rPr lang="en-US">
                  <a:solidFill>
                    <a:schemeClr val="bg1"/>
                  </a:solidFill>
                  <a:latin typeface="Book Antiqua"/>
                  <a:cs typeface="Book Antiqua"/>
                </a:rPr>
                <a:t>density</a:t>
              </a:r>
            </a:p>
            <a:p>
              <a:r>
                <a:rPr lang="en-US">
                  <a:solidFill>
                    <a:schemeClr val="bg1"/>
                  </a:solidFill>
                </a:rPr>
                <a:t>Σ</a:t>
              </a:r>
              <a:r>
                <a:rPr lang="en-US" i="1">
                  <a:solidFill>
                    <a:schemeClr val="bg1"/>
                  </a:solidFill>
                </a:rPr>
                <a:t>m</a:t>
              </a:r>
              <a:r>
                <a:rPr lang="en-US" i="1" baseline="-25000">
                  <a:solidFill>
                    <a:schemeClr val="bg1"/>
                  </a:solidFill>
                </a:rPr>
                <a:t>i</a:t>
              </a:r>
              <a:r>
                <a:rPr lang="en-US">
                  <a:solidFill>
                    <a:schemeClr val="bg1"/>
                  </a:solidFill>
                </a:rPr>
                <a:t>=0.3 eV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79082" y="3873176"/>
              <a:ext cx="4126929" cy="335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cs typeface="Book Antiqua"/>
                </a:rPr>
                <a:t>J. </a:t>
              </a:r>
              <a:r>
                <a:rPr lang="en-US" i="1" dirty="0" err="1">
                  <a:cs typeface="Book Antiqua"/>
                </a:rPr>
                <a:t>Brandbyge</a:t>
              </a:r>
              <a:r>
                <a:rPr lang="en-US" i="1" dirty="0">
                  <a:cs typeface="Book Antiqua"/>
                </a:rPr>
                <a:t> et al., </a:t>
              </a:r>
              <a:r>
                <a:rPr lang="en-US" i="1" dirty="0" smtClean="0">
                  <a:cs typeface="Book Antiqua"/>
                </a:rPr>
                <a:t>J</a:t>
              </a:r>
              <a:r>
                <a:rPr lang="en-US" i="1" dirty="0" smtClean="0">
                  <a:cs typeface="Book Antiqua"/>
                </a:rPr>
                <a:t>CAP</a:t>
              </a:r>
              <a:r>
                <a:rPr lang="en-US" i="1" dirty="0" smtClean="0">
                  <a:cs typeface="Book Antiqua"/>
                </a:rPr>
                <a:t> </a:t>
              </a:r>
              <a:r>
                <a:rPr lang="en-US" b="1" i="1" dirty="0">
                  <a:cs typeface="Book Antiqua"/>
                </a:rPr>
                <a:t>2008</a:t>
              </a:r>
              <a:r>
                <a:rPr lang="en-US" i="1" dirty="0">
                  <a:cs typeface="Book Antiqua"/>
                </a:rPr>
                <a:t> (2008) 020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624873" y="2257243"/>
            <a:ext cx="4681267" cy="2630595"/>
            <a:chOff x="4624873" y="2257243"/>
            <a:chExt cx="4681267" cy="263059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4873" y="2257243"/>
              <a:ext cx="2833552" cy="120991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4873" y="3467162"/>
              <a:ext cx="2873529" cy="123601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116247" y="4518506"/>
              <a:ext cx="41898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>
                  <a:latin typeface="Book Antiqua"/>
                  <a:cs typeface="Book Antiqua"/>
                </a:rPr>
                <a:t>Planck collaboration, arXiv:1502.01589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593538" y="3513018"/>
              <a:ext cx="13828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>
                  <a:latin typeface="Book Antiqua"/>
                  <a:cs typeface="Book Antiqua"/>
                </a:rPr>
                <a:t>PlanckTT   + lowP   </a:t>
              </a:r>
            </a:p>
            <a:p>
              <a:r>
                <a:rPr lang="en-US" i="1">
                  <a:latin typeface="Book Antiqua"/>
                  <a:cs typeface="Book Antiqua"/>
                </a:rPr>
                <a:t>+ BAO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593538" y="2509199"/>
              <a:ext cx="12753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>
                  <a:latin typeface="Book Antiqua"/>
                  <a:cs typeface="Book Antiqua"/>
                </a:rPr>
                <a:t>PlanckTT + lowP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4694649" y="2281901"/>
            <a:ext cx="455817" cy="284427"/>
          </a:xfrm>
          <a:prstGeom prst="rect">
            <a:avLst/>
          </a:prstGeom>
          <a:solidFill>
            <a:srgbClr val="FFFFFF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694649" y="3502587"/>
            <a:ext cx="455817" cy="284427"/>
          </a:xfrm>
          <a:prstGeom prst="rect">
            <a:avLst/>
          </a:prstGeom>
          <a:solidFill>
            <a:srgbClr val="FFFFFF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1"/>
          <p:cNvSpPr txBox="1">
            <a:spLocks/>
          </p:cNvSpPr>
          <p:nvPr/>
        </p:nvSpPr>
        <p:spPr>
          <a:xfrm>
            <a:off x="100093" y="4830474"/>
            <a:ext cx="8930759" cy="2243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CMB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/>
              <a:t>-mass limits degenerate with H</a:t>
            </a:r>
            <a:r>
              <a:rPr lang="en-US" baseline="-25000" dirty="0"/>
              <a:t>0 </a:t>
            </a:r>
            <a:r>
              <a:rPr lang="en-US" dirty="0"/>
              <a:t>,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baseline="-25000" dirty="0"/>
              <a:t>8</a:t>
            </a:r>
          </a:p>
          <a:p>
            <a:r>
              <a:rPr lang="en-US" dirty="0"/>
              <a:t>Tension with cluster counts</a:t>
            </a:r>
          </a:p>
          <a:p>
            <a:r>
              <a:rPr lang="en-US" dirty="0"/>
              <a:t>Better </a:t>
            </a:r>
            <a:r>
              <a:rPr lang="en-US" dirty="0" err="1"/>
              <a:t>m</a:t>
            </a:r>
            <a:r>
              <a:rPr lang="en-US" baseline="-25000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/>
              <a:t> from lab can disentangle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dirty="0"/>
              <a:t>CDM inputs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65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130</a:t>
            </a:r>
            <a:r>
              <a:rPr lang="en-US" dirty="0" smtClean="0"/>
              <a:t>Te </a:t>
            </a:r>
            <a:r>
              <a:rPr lang="mr-IN" dirty="0" smtClean="0"/>
              <a:t>–</a:t>
            </a:r>
            <a:r>
              <a:rPr lang="en-US" dirty="0" smtClean="0"/>
              <a:t> SNO+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1600" y="1181938"/>
            <a:ext cx="5105400" cy="4351338"/>
          </a:xfrm>
        </p:spPr>
        <p:txBody>
          <a:bodyPr/>
          <a:lstStyle/>
          <a:p>
            <a:r>
              <a:rPr lang="en-US" dirty="0" smtClean="0"/>
              <a:t>Upgraded SNO detector, now to be filled with liquid scintillator and doped with </a:t>
            </a:r>
            <a:r>
              <a:rPr lang="en-US" baseline="30000" dirty="0" smtClean="0"/>
              <a:t>130</a:t>
            </a:r>
            <a:r>
              <a:rPr lang="en-US" dirty="0" smtClean="0"/>
              <a:t>Te</a:t>
            </a:r>
          </a:p>
          <a:p>
            <a:r>
              <a:rPr lang="en-US" dirty="0" smtClean="0"/>
              <a:t>Underground purification plants</a:t>
            </a:r>
          </a:p>
          <a:p>
            <a:r>
              <a:rPr lang="en-US" dirty="0" smtClean="0"/>
              <a:t>Should start 0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nbb</a:t>
            </a:r>
            <a:r>
              <a:rPr lang="en-US" dirty="0" smtClean="0"/>
              <a:t> search next year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26" y="1319392"/>
            <a:ext cx="3530600" cy="5037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0" y="3641830"/>
            <a:ext cx="3238500" cy="292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2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136</a:t>
            </a:r>
            <a:r>
              <a:rPr lang="en-US" dirty="0" smtClean="0"/>
              <a:t>Xe </a:t>
            </a:r>
            <a:r>
              <a:rPr lang="mr-IN" dirty="0" smtClean="0"/>
              <a:t>–</a:t>
            </a:r>
            <a:r>
              <a:rPr lang="en-US" dirty="0" smtClean="0"/>
              <a:t> EXO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148" y="1319392"/>
            <a:ext cx="8718551" cy="4351338"/>
          </a:xfrm>
        </p:spPr>
        <p:txBody>
          <a:bodyPr/>
          <a:lstStyle/>
          <a:p>
            <a:r>
              <a:rPr lang="en-US" dirty="0" smtClean="0"/>
              <a:t>EXO-200 [kg]: Liquid </a:t>
            </a:r>
            <a:r>
              <a:rPr lang="en-US" dirty="0" err="1" smtClean="0"/>
              <a:t>Xe</a:t>
            </a:r>
            <a:r>
              <a:rPr lang="en-US" dirty="0" smtClean="0"/>
              <a:t> Time Projection Chamber</a:t>
            </a:r>
          </a:p>
          <a:p>
            <a:pPr lvl="1"/>
            <a:r>
              <a:rPr lang="en-US" dirty="0" smtClean="0"/>
              <a:t>Simultaneously collect scintillation, ionization signals</a:t>
            </a:r>
          </a:p>
          <a:p>
            <a:r>
              <a:rPr lang="en-US" dirty="0" err="1" smtClean="0"/>
              <a:t>nEXO</a:t>
            </a:r>
            <a:r>
              <a:rPr lang="en-US" dirty="0" smtClean="0"/>
              <a:t> proposal for next generation</a:t>
            </a:r>
          </a:p>
          <a:p>
            <a:pPr lvl="1"/>
            <a:r>
              <a:rPr lang="en-US" dirty="0" smtClean="0"/>
              <a:t>Reduce background by tagging Ba daughters?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3507069"/>
            <a:ext cx="4914900" cy="307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3" y="2913624"/>
            <a:ext cx="4521200" cy="28067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876800" y="3200400"/>
            <a:ext cx="2295895" cy="711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1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136</a:t>
            </a:r>
            <a:r>
              <a:rPr lang="en-US" dirty="0" smtClean="0"/>
              <a:t>Xe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KamLAND</a:t>
            </a:r>
            <a:r>
              <a:rPr lang="en-US" dirty="0" smtClean="0"/>
              <a:t>-Zen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7499" y="1537538"/>
            <a:ext cx="4387849" cy="4351338"/>
          </a:xfrm>
        </p:spPr>
        <p:txBody>
          <a:bodyPr/>
          <a:lstStyle/>
          <a:p>
            <a:r>
              <a:rPr lang="en-US" dirty="0" smtClean="0"/>
              <a:t>Upgrade to </a:t>
            </a:r>
            <a:r>
              <a:rPr lang="en-US" dirty="0" err="1" smtClean="0"/>
              <a:t>KamLAND</a:t>
            </a:r>
            <a:r>
              <a:rPr lang="en-US" dirty="0" smtClean="0"/>
              <a:t> neutrino-oscillation detector</a:t>
            </a:r>
          </a:p>
          <a:p>
            <a:r>
              <a:rPr lang="en-US" dirty="0" smtClean="0"/>
              <a:t>Internal balloon contains liquid scintillator, </a:t>
            </a:r>
            <a:r>
              <a:rPr lang="en-US" baseline="30000" dirty="0" smtClean="0"/>
              <a:t>136</a:t>
            </a:r>
            <a:r>
              <a:rPr lang="en-US" dirty="0" smtClean="0"/>
              <a:t>Xe</a:t>
            </a:r>
          </a:p>
          <a:p>
            <a:r>
              <a:rPr lang="en-US" dirty="0" smtClean="0"/>
              <a:t>Poor energy resolution  compensated by large size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857"/>
            <a:ext cx="3985591" cy="509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0005"/>
          <a:stretch/>
        </p:blipFill>
        <p:spPr>
          <a:xfrm>
            <a:off x="3895722" y="4013201"/>
            <a:ext cx="5166729" cy="255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5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absolute neutrino-mass scale</a:t>
            </a:r>
          </a:p>
          <a:p>
            <a:r>
              <a:rPr lang="en-US" dirty="0" smtClean="0"/>
              <a:t>Searching for </a:t>
            </a:r>
            <a:r>
              <a:rPr lang="en-US" dirty="0" err="1" smtClean="0"/>
              <a:t>Majorana</a:t>
            </a:r>
            <a:r>
              <a:rPr lang="en-US" dirty="0" smtClean="0"/>
              <a:t> neutrinos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fundamental question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Designing an experiment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Different isotopes, different strategies</a:t>
            </a:r>
          </a:p>
          <a:p>
            <a:pPr lvl="1"/>
            <a:r>
              <a:rPr lang="en-US" dirty="0" smtClean="0"/>
              <a:t>Present and future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2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nbb</a:t>
            </a:r>
            <a:r>
              <a:rPr lang="en-US" dirty="0" smtClean="0"/>
              <a:t>: Current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29" y="1126058"/>
            <a:ext cx="8422021" cy="919912"/>
          </a:xfrm>
        </p:spPr>
        <p:txBody>
          <a:bodyPr/>
          <a:lstStyle/>
          <a:p>
            <a:r>
              <a:rPr lang="en-US" dirty="0" smtClean="0"/>
              <a:t>Latest limits as reported at Neutrino 2018 two weeks ago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70" y="1527700"/>
            <a:ext cx="7870190" cy="512583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421564" y="1750076"/>
            <a:ext cx="3932637" cy="1400977"/>
            <a:chOff x="5421564" y="1750076"/>
            <a:chExt cx="3932637" cy="1400977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7082844" y="2366010"/>
              <a:ext cx="4842" cy="548358"/>
            </a:xfrm>
            <a:prstGeom prst="straightConnector1">
              <a:avLst/>
            </a:prstGeom>
            <a:ln w="38100"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421564" y="2356742"/>
              <a:ext cx="16486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>
                  <a:solidFill>
                    <a:schemeClr val="accent1"/>
                  </a:solidFill>
                </a:rPr>
                <a:t>KamLAND</a:t>
              </a:r>
              <a:r>
                <a:rPr lang="en-US" sz="1600" dirty="0" smtClean="0">
                  <a:solidFill>
                    <a:schemeClr val="accent1"/>
                  </a:solidFill>
                </a:rPr>
                <a:t>-Zen</a:t>
              </a:r>
              <a:endParaRPr lang="en-US" sz="1600" dirty="0">
                <a:solidFill>
                  <a:schemeClr val="accent1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263584" y="2008977"/>
              <a:ext cx="0" cy="750249"/>
            </a:xfrm>
            <a:prstGeom prst="straightConnector1">
              <a:avLst/>
            </a:prstGeom>
            <a:ln w="38100">
              <a:solidFill>
                <a:srgbClr val="7030A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091961" y="2027119"/>
              <a:ext cx="14053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7030A0"/>
                  </a:solidFill>
                </a:rPr>
                <a:t>CUORE</a:t>
              </a:r>
              <a:endParaRPr lang="en-US" sz="1600" dirty="0">
                <a:solidFill>
                  <a:srgbClr val="7030A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7484740" y="2112579"/>
              <a:ext cx="0" cy="573785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796904" y="1750076"/>
              <a:ext cx="14053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B0F0"/>
                  </a:solidFill>
                </a:rPr>
                <a:t>EXO-200</a:t>
              </a:r>
              <a:endParaRPr lang="en-US" sz="1600" dirty="0">
                <a:solidFill>
                  <a:srgbClr val="00B0F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7677142" y="2261226"/>
              <a:ext cx="0" cy="483536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154914" y="2812499"/>
              <a:ext cx="14053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C000"/>
                  </a:solidFill>
                </a:rPr>
                <a:t>GERDA</a:t>
              </a:r>
              <a:endParaRPr lang="en-US" sz="1600" dirty="0">
                <a:solidFill>
                  <a:srgbClr val="FFC000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7857606" y="2045970"/>
              <a:ext cx="2593" cy="53416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622252" y="2260543"/>
              <a:ext cx="17319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/>
                <a:t>Majorana</a:t>
              </a:r>
              <a:endParaRPr lang="en-US" sz="1600" dirty="0" smtClean="0"/>
            </a:p>
            <a:p>
              <a:pPr algn="ctr"/>
              <a:r>
                <a:rPr lang="en-US" sz="1600" dirty="0" smtClean="0"/>
                <a:t>Demonstrator</a:t>
              </a:r>
              <a:endParaRPr lang="en-US" sz="1600" dirty="0"/>
            </a:p>
          </p:txBody>
        </p:sp>
      </p:grp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9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 Ton-Scale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048" y="1169238"/>
            <a:ext cx="8731251" cy="1599362"/>
          </a:xfrm>
        </p:spPr>
        <p:txBody>
          <a:bodyPr/>
          <a:lstStyle/>
          <a:p>
            <a:r>
              <a:rPr lang="en-US" dirty="0" smtClean="0"/>
              <a:t>At about 1 ton of isotope, we can probe to the bottom of the inverted-hierarchy band </a:t>
            </a:r>
          </a:p>
          <a:p>
            <a:r>
              <a:rPr lang="en-US" dirty="0" smtClean="0"/>
              <a:t>Theory effort needed to better understand quenching of </a:t>
            </a:r>
            <a:r>
              <a:rPr lang="en-US" dirty="0" err="1" smtClean="0"/>
              <a:t>gA</a:t>
            </a:r>
            <a:r>
              <a:rPr lang="en-US" dirty="0" smtClean="0"/>
              <a:t> coupling constant, nuclear matrix elements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3504"/>
            <a:ext cx="6347460" cy="413408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146801" y="2837649"/>
            <a:ext cx="2997200" cy="3742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Community R&amp;D over next few years, preparing for selection of isotope and project</a:t>
            </a:r>
          </a:p>
          <a:p>
            <a:r>
              <a:rPr lang="en-US" dirty="0" smtClean="0"/>
              <a:t>Next-generation experiment high priority for nuclear physics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44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6171"/>
            <a:ext cx="821055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 Shameless Advertisement, Again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My group is hiring a postdoc to work on:</a:t>
            </a:r>
          </a:p>
          <a:p>
            <a:pPr lvl="1"/>
            <a:r>
              <a:rPr lang="en-US" dirty="0" smtClean="0"/>
              <a:t>KATRIN</a:t>
            </a:r>
          </a:p>
          <a:p>
            <a:pPr lvl="2"/>
            <a:r>
              <a:rPr lang="en-US" dirty="0" smtClean="0"/>
              <a:t>Direct measurement of neutrino mass</a:t>
            </a:r>
          </a:p>
          <a:p>
            <a:pPr lvl="1"/>
            <a:r>
              <a:rPr lang="en-US" dirty="0" smtClean="0"/>
              <a:t>COHERENT</a:t>
            </a:r>
          </a:p>
          <a:p>
            <a:pPr lvl="2"/>
            <a:r>
              <a:rPr lang="en-US" dirty="0" err="1" smtClean="0"/>
              <a:t>CEvNS</a:t>
            </a:r>
            <a:r>
              <a:rPr lang="en-US" dirty="0" smtClean="0"/>
              <a:t> measurements on multiple nuclei</a:t>
            </a:r>
          </a:p>
          <a:p>
            <a:r>
              <a:rPr lang="en-US" dirty="0" smtClean="0"/>
              <a:t>Apply on </a:t>
            </a:r>
            <a:r>
              <a:rPr lang="en-US" dirty="0" err="1" smtClean="0"/>
              <a:t>Interfolio</a:t>
            </a:r>
            <a:r>
              <a:rPr lang="en-US" dirty="0" smtClean="0"/>
              <a:t> by July 17 for full consideration:</a:t>
            </a:r>
          </a:p>
          <a:p>
            <a:pPr lvl="1"/>
            <a:r>
              <a:rPr lang="en-US" dirty="0"/>
              <a:t> </a:t>
            </a:r>
            <a:r>
              <a:rPr lang="en-US" dirty="0">
                <a:solidFill>
                  <a:srgbClr val="4D6BF9"/>
                </a:solidFill>
                <a:hlinkClick r:id="rId2"/>
              </a:rPr>
              <a:t>https://</a:t>
            </a:r>
            <a:r>
              <a:rPr lang="en-US" dirty="0" smtClean="0">
                <a:solidFill>
                  <a:srgbClr val="4D6BF9"/>
                </a:solidFill>
                <a:hlinkClick r:id="rId2"/>
              </a:rPr>
              <a:t>apply.interfolio.com/5143</a:t>
            </a:r>
            <a:endParaRPr lang="en-US" dirty="0" smtClean="0">
              <a:solidFill>
                <a:srgbClr val="4D6BF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9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00020" y="1344663"/>
            <a:ext cx="6353260" cy="1951169"/>
          </a:xfrm>
        </p:spPr>
        <p:txBody>
          <a:bodyPr>
            <a:normAutofit/>
          </a:bodyPr>
          <a:lstStyle/>
          <a:p>
            <a:r>
              <a:rPr lang="en-US"/>
              <a:t>~15 eV sensitivity for MIBETA (2004)</a:t>
            </a:r>
          </a:p>
          <a:p>
            <a:r>
              <a:rPr lang="en-US"/>
              <a:t>R&amp;D by MARE collaboration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" y="75842"/>
            <a:ext cx="8636000" cy="1054250"/>
          </a:xfrm>
        </p:spPr>
        <p:txBody>
          <a:bodyPr>
            <a:normAutofit/>
          </a:bodyPr>
          <a:lstStyle/>
          <a:p>
            <a:r>
              <a:rPr lang="en-US"/>
              <a:t>Whatever Happened to </a:t>
            </a:r>
            <a:r>
              <a:rPr lang="en-US" baseline="30000"/>
              <a:t>187</a:t>
            </a:r>
            <a:r>
              <a:rPr lang="en-US"/>
              <a:t>Re?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74320" y="1449623"/>
            <a:ext cx="2516420" cy="4575309"/>
            <a:chOff x="2865681" y="1449623"/>
            <a:chExt cx="2516420" cy="45753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65681" y="1449623"/>
              <a:ext cx="2516420" cy="457530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502928" y="3458635"/>
              <a:ext cx="3337886" cy="1668749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977682" y="5278060"/>
            <a:ext cx="6166318" cy="553998"/>
          </a:xfrm>
          <a:prstGeom prst="rect">
            <a:avLst/>
          </a:prstGeom>
          <a:noFill/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>
                <a:latin typeface="Book Antiqua"/>
                <a:cs typeface="Book Antiqua"/>
              </a:rPr>
              <a:t>Community </a:t>
            </a:r>
            <a:r>
              <a:rPr lang="en-US" sz="3000"/>
              <a:t>has moved on to </a:t>
            </a:r>
            <a:r>
              <a:rPr lang="en-US" sz="3000" baseline="30000"/>
              <a:t>163</a:t>
            </a:r>
            <a:r>
              <a:rPr lang="en-US" sz="3000"/>
              <a:t>Ho</a:t>
            </a:r>
            <a:r>
              <a:rPr lang="en-US" sz="3000">
                <a:latin typeface="Book Antiqua"/>
                <a:cs typeface="Book Antiqua"/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032" y="2817022"/>
            <a:ext cx="729394" cy="6619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130" y="3683838"/>
            <a:ext cx="729394" cy="661936"/>
          </a:xfrm>
          <a:prstGeom prst="rect">
            <a:avLst/>
          </a:prstGeom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2711360" y="2785096"/>
            <a:ext cx="6214198" cy="2640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5760" indent="-36576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"/>
              <a:defRPr sz="28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1pPr>
            <a:lvl2pPr marL="777240" indent="-36576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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2pPr>
            <a:lvl3pPr marL="1143000" indent="-36576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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3pPr>
            <a:lvl4pPr marL="1508760" indent="-32004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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4pPr>
            <a:lvl5pPr marL="1828800" indent="-32004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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/>
              <a:t>Metallic Re (superconducting)</a:t>
            </a:r>
          </a:p>
          <a:p>
            <a:pPr lvl="2"/>
            <a:r>
              <a:rPr lang="en-US" dirty="0"/>
              <a:t>Complex </a:t>
            </a:r>
            <a:r>
              <a:rPr lang="en-US" dirty="0" err="1"/>
              <a:t>thermalization</a:t>
            </a:r>
            <a:endParaRPr lang="en-US" dirty="0"/>
          </a:p>
          <a:p>
            <a:pPr lvl="1"/>
            <a:r>
              <a:rPr lang="en-US" dirty="0"/>
              <a:t>Dielectric AgReO</a:t>
            </a:r>
            <a:r>
              <a:rPr lang="en-US" baseline="-25000" dirty="0"/>
              <a:t>4</a:t>
            </a:r>
            <a:endParaRPr lang="en-US" dirty="0"/>
          </a:p>
          <a:p>
            <a:pPr lvl="2"/>
            <a:r>
              <a:rPr lang="en-US" dirty="0"/>
              <a:t>Long response time</a:t>
            </a:r>
          </a:p>
          <a:p>
            <a:r>
              <a:rPr lang="en-US" dirty="0"/>
              <a:t> Low specific activity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93705" y="5840266"/>
            <a:ext cx="5096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Book Antiqua"/>
                <a:cs typeface="Book Antiqua"/>
              </a:rPr>
              <a:t>Nucciotti, Adv. High Energy Phys. </a:t>
            </a:r>
            <a:r>
              <a:rPr lang="en-US" b="1" i="1">
                <a:latin typeface="Book Antiqua"/>
                <a:cs typeface="Book Antiqua"/>
              </a:rPr>
              <a:t>2016</a:t>
            </a:r>
            <a:r>
              <a:rPr lang="en-US" i="1">
                <a:latin typeface="Book Antiqua"/>
                <a:cs typeface="Book Antiqua"/>
              </a:rPr>
              <a:t> 9153024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6828" y="5326451"/>
            <a:ext cx="714183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>
                <a:latin typeface="Book Antiqua"/>
                <a:cs typeface="Book Antiqua"/>
              </a:rPr>
              <a:t>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0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build="p" bldLvl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36095" y="1263048"/>
            <a:ext cx="4607905" cy="2891821"/>
          </a:xfrm>
        </p:spPr>
        <p:txBody>
          <a:bodyPr/>
          <a:lstStyle/>
          <a:p>
            <a:r>
              <a:rPr lang="en-US" dirty="0"/>
              <a:t>New decay branch of </a:t>
            </a:r>
            <a:r>
              <a:rPr lang="en-US" baseline="30000" dirty="0"/>
              <a:t>115</a:t>
            </a:r>
            <a:r>
              <a:rPr lang="en-US" dirty="0"/>
              <a:t>In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dirty="0"/>
              <a:t> </a:t>
            </a:r>
            <a:r>
              <a:rPr lang="en-US" baseline="30000" dirty="0"/>
              <a:t>115</a:t>
            </a:r>
            <a:r>
              <a:rPr lang="en-US" dirty="0"/>
              <a:t>Sn discovered in 2005 </a:t>
            </a:r>
            <a:r>
              <a:rPr lang="en-US" sz="1800" dirty="0"/>
              <a:t>(</a:t>
            </a:r>
            <a:r>
              <a:rPr lang="en-US" sz="1800" i="1" dirty="0" err="1"/>
              <a:t>Cattadori</a:t>
            </a:r>
            <a:r>
              <a:rPr lang="en-US" sz="1800" i="1" dirty="0"/>
              <a:t> et al., </a:t>
            </a:r>
            <a:r>
              <a:rPr lang="en-US" sz="1800" i="1" dirty="0" err="1"/>
              <a:t>Nucl</a:t>
            </a:r>
            <a:r>
              <a:rPr lang="en-US" sz="1800" i="1" dirty="0"/>
              <a:t>. Phys. A </a:t>
            </a:r>
            <a:r>
              <a:rPr lang="en-US" sz="1800" b="1" i="1" dirty="0"/>
              <a:t>748</a:t>
            </a:r>
            <a:r>
              <a:rPr lang="en-US" sz="1800" i="1" dirty="0"/>
              <a:t> 333, 2005</a:t>
            </a:r>
            <a:r>
              <a:rPr lang="en-US" sz="1800" dirty="0"/>
              <a:t>)</a:t>
            </a:r>
          </a:p>
          <a:p>
            <a:r>
              <a:rPr lang="en-US" dirty="0"/>
              <a:t>Lowest known </a:t>
            </a:r>
            <a:r>
              <a:rPr lang="en-US" dirty="0" err="1"/>
              <a:t>Q</a:t>
            </a:r>
            <a:r>
              <a:rPr lang="en-US" baseline="-25000" dirty="0" err="1">
                <a:latin typeface="Symbol" charset="2"/>
                <a:cs typeface="Symbol" charset="2"/>
              </a:rPr>
              <a:t>b</a:t>
            </a:r>
            <a:r>
              <a:rPr lang="en-US" dirty="0"/>
              <a:t>-value, </a:t>
            </a:r>
            <a:r>
              <a:rPr lang="en-US" dirty="0" smtClean="0"/>
              <a:t>      173±12 </a:t>
            </a:r>
            <a:r>
              <a:rPr lang="en-US" dirty="0"/>
              <a:t>eV </a:t>
            </a:r>
            <a:r>
              <a:rPr lang="en-US" sz="1800" i="1" dirty="0"/>
              <a:t>(Urban et al., PRC </a:t>
            </a:r>
            <a:r>
              <a:rPr lang="en-US" sz="1800" b="1" i="1" dirty="0"/>
              <a:t>94 </a:t>
            </a:r>
            <a:r>
              <a:rPr lang="en-US" sz="1800" i="1" dirty="0"/>
              <a:t>011302(R), 2016)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/>
              <a:t>115</a:t>
            </a:r>
            <a:r>
              <a:rPr lang="en-US"/>
              <a:t>In: A Dark Horse Isotope?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9800" y="2145948"/>
            <a:ext cx="1357505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9800" y="2801991"/>
            <a:ext cx="1357505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0231" y="179851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Book Antiqua"/>
                <a:cs typeface="Book Antiqua"/>
              </a:rPr>
              <a:t>1/2</a:t>
            </a:r>
            <a:r>
              <a:rPr lang="en-US" baseline="30000">
                <a:latin typeface="Book Antiqua"/>
                <a:cs typeface="Book Antiqua"/>
              </a:rPr>
              <a:t>-</a:t>
            </a:r>
            <a:r>
              <a:rPr lang="en-US">
                <a:latin typeface="Book Antiqua"/>
                <a:cs typeface="Book Antiqua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221" y="2445651"/>
            <a:ext cx="1086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Book Antiqua"/>
                <a:cs typeface="Book Antiqua"/>
              </a:rPr>
              <a:t>9/2</a:t>
            </a:r>
            <a:r>
              <a:rPr lang="en-US" baseline="30000">
                <a:latin typeface="Book Antiqua"/>
                <a:cs typeface="Book Antiqua"/>
              </a:rPr>
              <a:t>+</a:t>
            </a:r>
            <a:r>
              <a:rPr lang="en-US">
                <a:latin typeface="Book Antiqua"/>
                <a:cs typeface="Book Antiqua"/>
              </a:rPr>
              <a:t> (gs) 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138133" y="2874974"/>
            <a:ext cx="1357505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38133" y="3815684"/>
            <a:ext cx="1357505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58069" y="3457301"/>
            <a:ext cx="1086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Book Antiqua"/>
                <a:cs typeface="Book Antiqua"/>
              </a:rPr>
              <a:t>1/2</a:t>
            </a:r>
            <a:r>
              <a:rPr lang="en-US" baseline="30000">
                <a:latin typeface="Book Antiqua"/>
                <a:cs typeface="Book Antiqua"/>
              </a:rPr>
              <a:t>+</a:t>
            </a:r>
            <a:r>
              <a:rPr lang="en-US">
                <a:latin typeface="Book Antiqua"/>
                <a:cs typeface="Book Antiqua"/>
              </a:rPr>
              <a:t> (gs)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72445" y="2518920"/>
            <a:ext cx="64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Book Antiqua"/>
                <a:cs typeface="Book Antiqua"/>
              </a:rPr>
              <a:t>3/2</a:t>
            </a:r>
            <a:r>
              <a:rPr lang="en-US" baseline="30000">
                <a:latin typeface="Book Antiqua"/>
                <a:cs typeface="Book Antiqua"/>
              </a:rPr>
              <a:t>+</a:t>
            </a:r>
            <a:r>
              <a:rPr lang="en-US">
                <a:latin typeface="Book Antiqua"/>
                <a:cs typeface="Book Antiqua"/>
              </a:rPr>
              <a:t> 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594925" y="2158940"/>
            <a:ext cx="0" cy="656043"/>
          </a:xfrm>
          <a:prstGeom prst="straightConnector1">
            <a:avLst/>
          </a:prstGeom>
          <a:ln w="19050" cmpd="sng">
            <a:solidFill>
              <a:srgbClr val="558ED5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309610" y="2888252"/>
            <a:ext cx="0" cy="938381"/>
          </a:xfrm>
          <a:prstGeom prst="straightConnector1">
            <a:avLst/>
          </a:prstGeom>
          <a:ln>
            <a:solidFill>
              <a:srgbClr val="558ED5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817305" y="2145948"/>
            <a:ext cx="1351604" cy="729026"/>
          </a:xfrm>
          <a:prstGeom prst="straightConnector1">
            <a:avLst/>
          </a:prstGeom>
          <a:ln w="19050" cmpd="sng">
            <a:solidFill>
              <a:schemeClr val="tx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817305" y="2801112"/>
            <a:ext cx="1320828" cy="1014572"/>
          </a:xfrm>
          <a:prstGeom prst="straightConnector1">
            <a:avLst/>
          </a:prstGeom>
          <a:ln w="19050" cmpd="sng">
            <a:solidFill>
              <a:schemeClr val="tx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802926" y="2137326"/>
            <a:ext cx="1335207" cy="1678358"/>
          </a:xfrm>
          <a:prstGeom prst="straightConnector1">
            <a:avLst/>
          </a:prstGeom>
          <a:ln w="19050" cmpd="sng">
            <a:solidFill>
              <a:schemeClr val="tx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49649" y="1313207"/>
            <a:ext cx="10054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baseline="30000">
                <a:latin typeface="Book Antiqua"/>
                <a:cs typeface="Book Antiqua"/>
              </a:rPr>
              <a:t>115</a:t>
            </a:r>
            <a:r>
              <a:rPr lang="en-US" sz="3200" b="1">
                <a:latin typeface="Book Antiqua"/>
                <a:cs typeface="Book Antiqua"/>
              </a:rPr>
              <a:t>In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168909" y="1743768"/>
            <a:ext cx="10963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baseline="30000">
                <a:latin typeface="Book Antiqua"/>
                <a:cs typeface="Book Antiqua"/>
              </a:rPr>
              <a:t>115</a:t>
            </a:r>
            <a:r>
              <a:rPr lang="en-US" sz="3200" b="1">
                <a:latin typeface="Book Antiqua"/>
                <a:cs typeface="Book Antiqua"/>
              </a:rPr>
              <a:t>Sn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01802" y="3767636"/>
            <a:ext cx="761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Book Antiqua"/>
                <a:cs typeface="Book Antiqua"/>
              </a:rPr>
              <a:t>stable</a:t>
            </a:r>
          </a:p>
        </p:txBody>
      </p:sp>
      <p:sp>
        <p:nvSpPr>
          <p:cNvPr id="39" name="TextBox 38"/>
          <p:cNvSpPr txBox="1"/>
          <p:nvPr/>
        </p:nvSpPr>
        <p:spPr>
          <a:xfrm rot="1703254">
            <a:off x="2152366" y="2215212"/>
            <a:ext cx="89790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latin typeface="Book Antiqua"/>
                <a:cs typeface="Book Antiqua"/>
              </a:rPr>
              <a:t>0.047%</a:t>
            </a:r>
          </a:p>
        </p:txBody>
      </p:sp>
      <p:sp>
        <p:nvSpPr>
          <p:cNvPr id="40" name="TextBox 39"/>
          <p:cNvSpPr txBox="1"/>
          <p:nvPr/>
        </p:nvSpPr>
        <p:spPr>
          <a:xfrm rot="2251524">
            <a:off x="2002565" y="3169778"/>
            <a:ext cx="72477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latin typeface="Book Antiqua"/>
                <a:cs typeface="Book Antiqua"/>
              </a:rPr>
              <a:t>100%</a:t>
            </a:r>
          </a:p>
        </p:txBody>
      </p:sp>
      <p:sp>
        <p:nvSpPr>
          <p:cNvPr id="41" name="TextBox 40"/>
          <p:cNvSpPr txBox="1"/>
          <p:nvPr/>
        </p:nvSpPr>
        <p:spPr>
          <a:xfrm rot="3293761">
            <a:off x="2493667" y="3021598"/>
            <a:ext cx="66707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latin typeface="Book Antiqua"/>
                <a:cs typeface="Book Antiqua"/>
              </a:rPr>
              <a:t>5.0%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1802926" y="2528494"/>
            <a:ext cx="1426622" cy="359758"/>
            <a:chOff x="1802926" y="2528494"/>
            <a:chExt cx="1426622" cy="359758"/>
          </a:xfrm>
        </p:grpSpPr>
        <p:cxnSp>
          <p:nvCxnSpPr>
            <p:cNvPr id="34" name="Straight Arrow Connector 33"/>
            <p:cNvCxnSpPr/>
            <p:nvPr/>
          </p:nvCxnSpPr>
          <p:spPr>
            <a:xfrm>
              <a:off x="1802926" y="2801112"/>
              <a:ext cx="1426622" cy="87140"/>
            </a:xfrm>
            <a:prstGeom prst="straightConnector1">
              <a:avLst/>
            </a:prstGeom>
            <a:ln w="19050" cmpd="sng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 rot="182667">
              <a:off x="1984134" y="2528494"/>
              <a:ext cx="828652" cy="295466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</p:spPr>
          <p:txBody>
            <a:bodyPr wrap="none" lIns="0" tIns="9144" rIns="0" bIns="9144" rtlCol="0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latin typeface="Book Antiqua"/>
                  <a:cs typeface="Book Antiqua"/>
                </a:rPr>
                <a:t>0.0001%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380231" y="2731989"/>
            <a:ext cx="1340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Book Antiqua"/>
                <a:cs typeface="Book Antiqua"/>
              </a:rPr>
              <a:t>4.41 x 10</a:t>
            </a:r>
            <a:r>
              <a:rPr lang="en-US" sz="1600" baseline="30000">
                <a:latin typeface="Book Antiqua"/>
                <a:cs typeface="Book Antiqua"/>
              </a:rPr>
              <a:t>14</a:t>
            </a:r>
            <a:r>
              <a:rPr lang="en-US" sz="1600">
                <a:latin typeface="Book Antiqua"/>
                <a:cs typeface="Book Antiqua"/>
              </a:rPr>
              <a:t> yr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72216" y="2093530"/>
            <a:ext cx="714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Book Antiqua"/>
                <a:cs typeface="Book Antiqua"/>
              </a:rPr>
              <a:t>4.49 h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141964" y="2824623"/>
            <a:ext cx="640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Book Antiqua"/>
                <a:cs typeface="Book Antiqua"/>
              </a:rPr>
              <a:t>11 ps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7960476" y="1440409"/>
            <a:ext cx="419209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047827" y="1836427"/>
            <a:ext cx="91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Book Antiqua"/>
                <a:cs typeface="Book Antiqua"/>
              </a:rPr>
              <a:t>336 keV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652795" y="2541803"/>
            <a:ext cx="994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Book Antiqua"/>
                <a:cs typeface="Book Antiqua"/>
              </a:rPr>
              <a:t>497 keV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459800" y="4815409"/>
            <a:ext cx="8607702" cy="1581779"/>
            <a:chOff x="713257" y="4186630"/>
            <a:chExt cx="8607702" cy="1581779"/>
          </a:xfrm>
        </p:grpSpPr>
        <p:grpSp>
          <p:nvGrpSpPr>
            <p:cNvPr id="57" name="Group 56"/>
            <p:cNvGrpSpPr/>
            <p:nvPr/>
          </p:nvGrpSpPr>
          <p:grpSpPr>
            <a:xfrm>
              <a:off x="713257" y="4186630"/>
              <a:ext cx="8296949" cy="1197211"/>
              <a:chOff x="713257" y="4186630"/>
              <a:chExt cx="8296949" cy="1197211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3257" y="4186630"/>
                <a:ext cx="8296949" cy="119721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56" name="Rectangle 55"/>
              <p:cNvSpPr/>
              <p:nvPr/>
            </p:nvSpPr>
            <p:spPr>
              <a:xfrm flipV="1">
                <a:off x="2165549" y="4958210"/>
                <a:ext cx="6755674" cy="425629"/>
              </a:xfrm>
              <a:prstGeom prst="rect">
                <a:avLst/>
              </a:prstGeom>
              <a:solidFill>
                <a:srgbClr val="FFFFFF"/>
              </a:solidFill>
              <a:ln w="127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5184575" y="5399077"/>
              <a:ext cx="4136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>
                  <a:latin typeface="Book Antiqua"/>
                  <a:cs typeface="Book Antiqua"/>
                </a:rPr>
                <a:t>-- Andreotti et al., PRC </a:t>
              </a:r>
              <a:r>
                <a:rPr lang="en-US" b="1" i="1">
                  <a:latin typeface="Book Antiqua"/>
                  <a:cs typeface="Book Antiqua"/>
                </a:rPr>
                <a:t>84</a:t>
              </a:r>
              <a:r>
                <a:rPr lang="en-US" i="1">
                  <a:latin typeface="Book Antiqua"/>
                  <a:cs typeface="Book Antiqua"/>
                </a:rPr>
                <a:t> 044605 (2011)</a:t>
              </a:r>
            </a:p>
          </p:txBody>
        </p:sp>
      </p:grpSp>
      <p:sp>
        <p:nvSpPr>
          <p:cNvPr id="61" name="Content Placeholder 1"/>
          <p:cNvSpPr txBox="1">
            <a:spLocks/>
          </p:cNvSpPr>
          <p:nvPr/>
        </p:nvSpPr>
        <p:spPr>
          <a:xfrm>
            <a:off x="186190" y="4097964"/>
            <a:ext cx="8724130" cy="1004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5760" indent="-36576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"/>
              <a:defRPr sz="28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1pPr>
            <a:lvl2pPr marL="777240" indent="-36576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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2pPr>
            <a:lvl3pPr marL="1143000" indent="-36576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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3pPr>
            <a:lvl4pPr marL="1508760" indent="-32004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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4pPr>
            <a:lvl5pPr marL="1828800" indent="-32004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"/>
              <a:defRPr sz="26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Low-Q decay hidden in Q=497 keV decay branch</a:t>
            </a:r>
            <a:endParaRPr lang="en-US" i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8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30300" y="6570382"/>
            <a:ext cx="6362700" cy="365125"/>
          </a:xfrm>
        </p:spPr>
        <p:txBody>
          <a:bodyPr/>
          <a:lstStyle/>
          <a:p>
            <a:r>
              <a:rPr lang="en-US" smtClean="0"/>
              <a:t>Parno</a:t>
            </a:r>
            <a:r>
              <a:rPr lang="en-US" dirty="0" smtClean="0"/>
              <a:t> -- Experimental Neutrino Physics II -- NNPSS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39264" y="6405282"/>
            <a:ext cx="2133600" cy="365125"/>
          </a:xfrm>
        </p:spPr>
        <p:txBody>
          <a:bodyPr/>
          <a:lstStyle/>
          <a:p>
            <a:fld id="{C6483D37-E1DA-F54B-B631-8449D357E126}" type="slidenum">
              <a:rPr lang="en-US"/>
              <a:pPr/>
              <a:t>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77340" y="71511"/>
            <a:ext cx="9144000" cy="1054250"/>
          </a:xfrm>
        </p:spPr>
        <p:txBody>
          <a:bodyPr/>
          <a:lstStyle/>
          <a:p>
            <a:r>
              <a:rPr lang="en-US" dirty="0" smtClean="0"/>
              <a:t>.. or </a:t>
            </a:r>
            <a:r>
              <a:rPr lang="el-GR" dirty="0" smtClean="0">
                <a:latin typeface="Symbol" charset="2"/>
                <a:cs typeface="Symbol" charset="2"/>
              </a:rPr>
              <a:t>0</a:t>
            </a:r>
            <a:r>
              <a:rPr lang="en-US" dirty="0" err="1" smtClean="0">
                <a:latin typeface="Symbol" charset="2"/>
                <a:cs typeface="Symbol" charset="2"/>
              </a:rPr>
              <a:t>nbb</a:t>
            </a:r>
            <a:r>
              <a:rPr lang="en-US" dirty="0" smtClean="0">
                <a:latin typeface="Symbol" charset="2"/>
                <a:cs typeface="Symbol" charset="2"/>
              </a:rPr>
              <a:t> ...</a:t>
            </a:r>
            <a:endParaRPr lang="el-GR" dirty="0">
              <a:latin typeface="Symbol" charset="2"/>
              <a:cs typeface="Symbol" charset="2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364973" y="1349219"/>
            <a:ext cx="8467877" cy="4525963"/>
          </a:xfrm>
        </p:spPr>
        <p:txBody>
          <a:bodyPr>
            <a:normAutofit/>
          </a:bodyPr>
          <a:lstStyle/>
          <a:p>
            <a:r>
              <a:rPr lang="en-US" dirty="0"/>
              <a:t>If neutrinos are </a:t>
            </a:r>
            <a:r>
              <a:rPr lang="en-US" dirty="0" err="1"/>
              <a:t>Majorana</a:t>
            </a:r>
            <a:r>
              <a:rPr lang="en-US" dirty="0"/>
              <a:t> instead of Dirac, then:</a:t>
            </a:r>
          </a:p>
          <a:p>
            <a:pPr lvl="1"/>
            <a:r>
              <a:rPr lang="en-US" dirty="0"/>
              <a:t>Lepton number violation</a:t>
            </a:r>
          </a:p>
          <a:p>
            <a:pPr lvl="1"/>
            <a:r>
              <a:rPr lang="en-US" dirty="0"/>
              <a:t>Possible </a:t>
            </a:r>
            <a:r>
              <a:rPr lang="en-US" dirty="0" err="1"/>
              <a:t>baryogenesis</a:t>
            </a:r>
            <a:r>
              <a:rPr lang="en-US" dirty="0"/>
              <a:t> explanation</a:t>
            </a:r>
          </a:p>
          <a:p>
            <a:pPr lvl="1"/>
            <a:r>
              <a:rPr lang="en-US" dirty="0" err="1"/>
              <a:t>Neutrinoless</a:t>
            </a:r>
            <a:r>
              <a:rPr lang="en-US" dirty="0"/>
              <a:t> double beta decay </a:t>
            </a:r>
            <a:r>
              <a:rPr lang="en-US" dirty="0" smtClean="0"/>
              <a:t>0</a:t>
            </a:r>
            <a:r>
              <a:rPr lang="en-US" dirty="0" smtClean="0">
                <a:latin typeface="Symbol" charset="2"/>
                <a:cs typeface="Symbol" charset="2"/>
              </a:rPr>
              <a:t>nbb</a:t>
            </a:r>
          </a:p>
          <a:p>
            <a:pPr lvl="2"/>
            <a:r>
              <a:rPr lang="en-US" dirty="0" smtClean="0">
                <a:cs typeface="Symbol" charset="2"/>
              </a:rPr>
              <a:t>More on this later in the lecture ...</a:t>
            </a:r>
            <a:endParaRPr lang="en-US" dirty="0">
              <a:cs typeface="Symbol" charset="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76745" y="3354402"/>
            <a:ext cx="4635823" cy="2379109"/>
            <a:chOff x="651387" y="3535700"/>
            <a:chExt cx="4635823" cy="237910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1387" y="3535700"/>
              <a:ext cx="4099540" cy="220148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262444" y="5268478"/>
              <a:ext cx="20247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>
                  <a:latin typeface="Book Antiqua"/>
                  <a:cs typeface="Book Antiqua"/>
                </a:rPr>
                <a:t>Kellie Jaeger, Discover Magazine</a:t>
              </a:r>
            </a:p>
          </p:txBody>
        </p:sp>
      </p:grpSp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4470400" y="3409950"/>
          <a:ext cx="4362450" cy="123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7" name="Equation" r:id="rId4" imgW="1803400" imgH="508000" progId="Equation.3">
                  <p:embed/>
                </p:oleObj>
              </mc:Choice>
              <mc:Fallback>
                <p:oleObj name="Equation" r:id="rId4" imgW="18034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70400" y="3409950"/>
                        <a:ext cx="4362450" cy="1230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5919065" y="4468944"/>
            <a:ext cx="3170099" cy="1725531"/>
            <a:chOff x="5919065" y="4468944"/>
            <a:chExt cx="3170099" cy="1725531"/>
          </a:xfrm>
        </p:grpSpPr>
        <p:graphicFrame>
          <p:nvGraphicFramePr>
            <p:cNvPr id="36" name="Object 35"/>
            <p:cNvGraphicFramePr>
              <a:graphicFrameLocks noChangeAspect="1"/>
            </p:cNvGraphicFramePr>
            <p:nvPr>
              <p:extLst/>
            </p:nvPr>
          </p:nvGraphicFramePr>
          <p:xfrm>
            <a:off x="7060380" y="4995505"/>
            <a:ext cx="1748178" cy="11989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68" name="Equation" r:id="rId6" imgW="444500" imgH="304800" progId="Equation.3">
                    <p:embed/>
                  </p:oleObj>
                </mc:Choice>
                <mc:Fallback>
                  <p:oleObj name="Equation" r:id="rId6" imgW="444500" imgH="304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060380" y="4995505"/>
                          <a:ext cx="1748178" cy="119897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TextBox 22"/>
            <p:cNvSpPr txBox="1"/>
            <p:nvPr/>
          </p:nvSpPr>
          <p:spPr>
            <a:xfrm rot="16200000">
              <a:off x="7001413" y="3386596"/>
              <a:ext cx="1005403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0">
                  <a:solidFill>
                    <a:srgbClr val="800000"/>
                  </a:solidFill>
                  <a:latin typeface="Adobe Garamond Pro"/>
                  <a:cs typeface="Adobe Garamond Pro"/>
                </a:rPr>
                <a:t>{</a:t>
              </a:r>
            </a:p>
          </p:txBody>
        </p:sp>
      </p:grpSp>
      <p:sp>
        <p:nvSpPr>
          <p:cNvPr id="14" name="Content Placeholder 1"/>
          <p:cNvSpPr txBox="1">
            <a:spLocks/>
          </p:cNvSpPr>
          <p:nvPr/>
        </p:nvSpPr>
        <p:spPr>
          <a:xfrm>
            <a:off x="364973" y="5729293"/>
            <a:ext cx="8930759" cy="54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Better </a:t>
            </a:r>
            <a:r>
              <a:rPr lang="en-US" dirty="0" err="1"/>
              <a:t>m</a:t>
            </a:r>
            <a:r>
              <a:rPr lang="en-US" baseline="-25000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/>
              <a:t> from </a:t>
            </a:r>
            <a:r>
              <a:rPr lang="en-US" dirty="0" smtClean="0"/>
              <a:t>lab</a:t>
            </a:r>
            <a:r>
              <a:rPr lang="en-US" dirty="0"/>
              <a:t> </a:t>
            </a:r>
            <a:r>
              <a:rPr lang="en-US" dirty="0" smtClean="0"/>
              <a:t>gets the most of data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6968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...or </a:t>
            </a:r>
            <a:r>
              <a:rPr lang="en-US" dirty="0" smtClean="0"/>
              <a:t>Supernovae?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1210996"/>
            <a:ext cx="8229600" cy="525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Supernova 1987a in light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0524" y="1628430"/>
            <a:ext cx="1192031" cy="1506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524" y="1736628"/>
            <a:ext cx="1445258" cy="1398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214" y="1736915"/>
            <a:ext cx="1367530" cy="139817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85750" y="3289509"/>
            <a:ext cx="8229600" cy="525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Supernova 1987a in neutrinos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3703814"/>
            <a:ext cx="2921000" cy="1742179"/>
            <a:chOff x="0" y="4388379"/>
            <a:chExt cx="2921000" cy="174217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b="68138"/>
            <a:stretch/>
          </p:blipFill>
          <p:spPr>
            <a:xfrm>
              <a:off x="0" y="4388379"/>
              <a:ext cx="2921000" cy="137984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l="20544" t="90088" r="7491"/>
            <a:stretch/>
          </p:blipFill>
          <p:spPr>
            <a:xfrm>
              <a:off x="595295" y="5698781"/>
              <a:ext cx="2202597" cy="431777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073583" y="3740837"/>
            <a:ext cx="2921000" cy="1702854"/>
            <a:chOff x="3073583" y="4425402"/>
            <a:chExt cx="2921000" cy="170285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t="30793" b="38200"/>
            <a:stretch/>
          </p:blipFill>
          <p:spPr>
            <a:xfrm>
              <a:off x="3073583" y="4425402"/>
              <a:ext cx="2921000" cy="134282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/>
            <a:srcRect l="20544" t="90088" r="7491"/>
            <a:stretch/>
          </p:blipFill>
          <p:spPr>
            <a:xfrm>
              <a:off x="3684491" y="5696479"/>
              <a:ext cx="2202597" cy="43177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053466" y="3800363"/>
            <a:ext cx="2921000" cy="1645630"/>
            <a:chOff x="6063388" y="4425402"/>
            <a:chExt cx="2921000" cy="164563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t="61800" b="5360"/>
            <a:stretch/>
          </p:blipFill>
          <p:spPr>
            <a:xfrm>
              <a:off x="6063388" y="4425402"/>
              <a:ext cx="2921000" cy="142220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/>
            <a:srcRect l="20544" t="90088" r="7491"/>
            <a:stretch/>
          </p:blipFill>
          <p:spPr>
            <a:xfrm>
              <a:off x="6670894" y="5639255"/>
              <a:ext cx="2202597" cy="431777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5658351" y="3192008"/>
            <a:ext cx="3517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G. G. </a:t>
            </a:r>
            <a:r>
              <a:rPr lang="en-US" i="1" dirty="0" err="1"/>
              <a:t>Raffelt</a:t>
            </a:r>
            <a:r>
              <a:rPr lang="en-US" i="1" dirty="0"/>
              <a:t>, </a:t>
            </a:r>
            <a:r>
              <a:rPr lang="en-US" i="1" dirty="0" err="1"/>
              <a:t>Annu</a:t>
            </a:r>
            <a:r>
              <a:rPr lang="en-US" i="1" dirty="0"/>
              <a:t>. Rev. </a:t>
            </a:r>
            <a:r>
              <a:rPr lang="en-US" i="1" dirty="0" err="1"/>
              <a:t>Nucl</a:t>
            </a:r>
            <a:r>
              <a:rPr lang="en-US" i="1" dirty="0"/>
              <a:t>. Part. Sci. </a:t>
            </a:r>
            <a:r>
              <a:rPr lang="en-US" b="1" i="1" dirty="0"/>
              <a:t>49</a:t>
            </a:r>
            <a:r>
              <a:rPr lang="en-US" i="1" dirty="0"/>
              <a:t> (1999), 163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85750" y="5448138"/>
            <a:ext cx="8229600" cy="971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Time delay goes as </a:t>
            </a:r>
            <a:r>
              <a:rPr lang="en-US" i="1" dirty="0" smtClean="0"/>
              <a:t>m</a:t>
            </a:r>
            <a:r>
              <a:rPr lang="en-US" i="1" baseline="-25000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30000" dirty="0" smtClean="0"/>
              <a:t>2</a:t>
            </a:r>
            <a:r>
              <a:rPr lang="en-US" dirty="0" smtClean="0"/>
              <a:t>/</a:t>
            </a:r>
            <a:r>
              <a:rPr lang="en-US" i="1" dirty="0" smtClean="0"/>
              <a:t>E</a:t>
            </a:r>
            <a:r>
              <a:rPr lang="en-US" i="1" baseline="-25000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30000" dirty="0" smtClean="0"/>
              <a:t>2</a:t>
            </a:r>
            <a:endParaRPr lang="en-US" baseline="30000" dirty="0"/>
          </a:p>
          <a:p>
            <a:r>
              <a:rPr lang="en-US" dirty="0"/>
              <a:t>From absence of dispersion, </a:t>
            </a:r>
            <a:r>
              <a:rPr lang="en-US" i="1" dirty="0" err="1" smtClean="0"/>
              <a:t>m</a:t>
            </a:r>
            <a:r>
              <a:rPr lang="en-US" i="1" baseline="-25000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smtClean="0"/>
              <a:t> </a:t>
            </a:r>
            <a:r>
              <a:rPr lang="en-US" dirty="0"/>
              <a:t>&lt; 5.8 eV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719932" y="1626719"/>
            <a:ext cx="3798974" cy="3919097"/>
            <a:chOff x="1827871" y="3878797"/>
            <a:chExt cx="2395012" cy="2470742"/>
          </a:xfrm>
        </p:grpSpPr>
        <p:sp>
          <p:nvSpPr>
            <p:cNvPr id="23" name="Rectangle 22"/>
            <p:cNvSpPr/>
            <p:nvPr/>
          </p:nvSpPr>
          <p:spPr>
            <a:xfrm>
              <a:off x="2133146" y="4484363"/>
              <a:ext cx="1795810" cy="982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45" b="99628" l="384" r="97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7871" y="3878797"/>
              <a:ext cx="2395012" cy="2470742"/>
            </a:xfrm>
            <a:prstGeom prst="rect">
              <a:avLst/>
            </a:prstGeom>
          </p:spPr>
        </p:pic>
      </p:grp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1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</a:t>
            </a:r>
            <a:r>
              <a:rPr lang="en-US" dirty="0" err="1" smtClean="0"/>
              <a:t>m</a:t>
            </a:r>
            <a:r>
              <a:rPr lang="en-US" baseline="-25000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smtClean="0"/>
              <a:t> from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smtClean="0"/>
              <a:t> decay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735162" y="1495820"/>
            <a:ext cx="1591623" cy="1161595"/>
            <a:chOff x="4580734" y="2889648"/>
            <a:chExt cx="2066836" cy="1508414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5303942" y="3795286"/>
              <a:ext cx="1096102" cy="46475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5281056" y="2889648"/>
              <a:ext cx="1366514" cy="679473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4580734" y="3272603"/>
              <a:ext cx="708119" cy="638599"/>
              <a:chOff x="3318364" y="3951256"/>
              <a:chExt cx="708119" cy="638599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3446953" y="3951256"/>
                <a:ext cx="393073" cy="393073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318364" y="4196782"/>
                <a:ext cx="393073" cy="39307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633410" y="4178032"/>
                <a:ext cx="393073" cy="39307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Oval 7"/>
            <p:cNvSpPr/>
            <p:nvPr/>
          </p:nvSpPr>
          <p:spPr>
            <a:xfrm>
              <a:off x="5836850" y="3936397"/>
              <a:ext cx="231833" cy="231833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997400" y="3130338"/>
              <a:ext cx="107823" cy="106910"/>
            </a:xfrm>
            <a:prstGeom prst="ellipse">
              <a:avLst/>
            </a:prstGeom>
            <a:solidFill>
              <a:srgbClr val="5F25A7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99350" y="3874842"/>
              <a:ext cx="7751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aseline="30000">
                  <a:latin typeface="Book Antiqua"/>
                  <a:cs typeface="Book Antiqua"/>
                </a:rPr>
                <a:t>3</a:t>
              </a:r>
              <a:r>
                <a:rPr lang="en-US" sz="2800">
                  <a:latin typeface="Book Antiqua"/>
                  <a:cs typeface="Book Antiqua"/>
                </a:rPr>
                <a:t>He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13337" y="3586053"/>
              <a:ext cx="441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Book Antiqua"/>
                  <a:cs typeface="Book Antiqua"/>
                </a:rPr>
                <a:t>e</a:t>
              </a:r>
              <a:r>
                <a:rPr lang="en-US" sz="2800" baseline="30000">
                  <a:latin typeface="Book Antiqua"/>
                  <a:cs typeface="Book Antiqua"/>
                </a:rPr>
                <a:t>-</a:t>
              </a:r>
              <a:endParaRPr lang="en-US" sz="2800">
                <a:latin typeface="Book Antiqua"/>
                <a:cs typeface="Book Antiqua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995733" y="3031559"/>
              <a:ext cx="492443" cy="523220"/>
              <a:chOff x="4517105" y="5746838"/>
              <a:chExt cx="492443" cy="523220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4517105" y="5746838"/>
                <a:ext cx="4924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Symbol" charset="2"/>
                    <a:cs typeface="Symbol" charset="2"/>
                  </a:rPr>
                  <a:t>n</a:t>
                </a:r>
                <a:r>
                  <a:rPr lang="en-US" sz="2800" baseline="-25000" dirty="0">
                    <a:latin typeface="Book Antiqua"/>
                    <a:cs typeface="Book Antiqua"/>
                  </a:rPr>
                  <a:t>e</a:t>
                </a: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4685941" y="5964382"/>
                <a:ext cx="14110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/>
          <p:cNvGrpSpPr/>
          <p:nvPr/>
        </p:nvGrpSpPr>
        <p:grpSpPr>
          <a:xfrm>
            <a:off x="372375" y="1778189"/>
            <a:ext cx="1362787" cy="880251"/>
            <a:chOff x="2270786" y="3253477"/>
            <a:chExt cx="1769677" cy="1143069"/>
          </a:xfrm>
        </p:grpSpPr>
        <p:sp>
          <p:nvSpPr>
            <p:cNvPr id="19" name="Right Arrow 18"/>
            <p:cNvSpPr/>
            <p:nvPr/>
          </p:nvSpPr>
          <p:spPr>
            <a:xfrm>
              <a:off x="2270786" y="3346901"/>
              <a:ext cx="1769677" cy="453588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785489" y="3253477"/>
              <a:ext cx="708119" cy="638599"/>
              <a:chOff x="3318364" y="3951256"/>
              <a:chExt cx="708119" cy="638599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3446953" y="3951256"/>
                <a:ext cx="393073" cy="393073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318364" y="4196782"/>
                <a:ext cx="393073" cy="39307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633410" y="4178032"/>
                <a:ext cx="393073" cy="393073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2407489" y="3873326"/>
              <a:ext cx="6031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aseline="30000">
                  <a:latin typeface="Book Antiqua"/>
                  <a:cs typeface="Book Antiqua"/>
                </a:rPr>
                <a:t>3</a:t>
              </a:r>
              <a:r>
                <a:rPr lang="en-US" sz="2800">
                  <a:latin typeface="Book Antiqua"/>
                  <a:cs typeface="Book Antiqua"/>
                </a:rPr>
                <a:t>H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554510" y="1080816"/>
            <a:ext cx="4267472" cy="3153243"/>
            <a:chOff x="4554861" y="1070679"/>
            <a:chExt cx="4267472" cy="315324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4100" y="1070679"/>
              <a:ext cx="4178233" cy="3001836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 rot="16200000">
              <a:off x="3580556" y="2135495"/>
              <a:ext cx="23487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" charset="0"/>
                  <a:ea typeface="Arial" charset="0"/>
                  <a:cs typeface="Arial" charset="0"/>
                </a:rPr>
                <a:t>Probability (arb. u.)</a:t>
              </a:r>
              <a:endParaRPr lang="en-US" sz="2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219316" y="3823812"/>
              <a:ext cx="253466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Symbol" charset="2"/>
                  <a:ea typeface="Symbol" charset="2"/>
                  <a:cs typeface="Symbol" charset="2"/>
                </a:rPr>
                <a:t>b</a:t>
              </a:r>
              <a:r>
                <a:rPr lang="en-US" sz="2000" dirty="0" smtClean="0">
                  <a:latin typeface="Arial" charset="0"/>
                  <a:ea typeface="Arial" charset="0"/>
                  <a:cs typeface="Arial" charset="0"/>
                </a:rPr>
                <a:t> kinetic energy (eV)</a:t>
              </a:r>
              <a:endParaRPr lang="en-US" sz="2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9" name="Donut 28"/>
          <p:cNvSpPr/>
          <p:nvPr/>
        </p:nvSpPr>
        <p:spPr>
          <a:xfrm>
            <a:off x="8471211" y="3597690"/>
            <a:ext cx="259059" cy="189619"/>
          </a:xfrm>
          <a:prstGeom prst="donut">
            <a:avLst>
              <a:gd name="adj" fmla="val 11726"/>
            </a:avLst>
          </a:prstGeom>
          <a:solidFill>
            <a:srgbClr val="FF0000"/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561490" y="1114345"/>
            <a:ext cx="4259241" cy="3234161"/>
            <a:chOff x="4549738" y="1111598"/>
            <a:chExt cx="4259241" cy="3234161"/>
          </a:xfrm>
        </p:grpSpPr>
        <p:grpSp>
          <p:nvGrpSpPr>
            <p:cNvPr id="31" name="Group 30"/>
            <p:cNvGrpSpPr/>
            <p:nvPr/>
          </p:nvGrpSpPr>
          <p:grpSpPr>
            <a:xfrm>
              <a:off x="4617576" y="1111598"/>
              <a:ext cx="4191403" cy="3234161"/>
              <a:chOff x="6664015" y="1390592"/>
              <a:chExt cx="4686858" cy="3616466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6664015" y="1390592"/>
                <a:ext cx="4686858" cy="3260818"/>
                <a:chOff x="1295400" y="1143000"/>
                <a:chExt cx="6553200" cy="4559300"/>
              </a:xfrm>
            </p:grpSpPr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95400" y="1143000"/>
                  <a:ext cx="6553200" cy="4559300"/>
                </a:xfrm>
                <a:prstGeom prst="rect">
                  <a:avLst/>
                </a:prstGeom>
              </p:spPr>
            </p:pic>
            <p:sp>
              <p:nvSpPr>
                <p:cNvPr id="38" name="Rectangle 37"/>
                <p:cNvSpPr/>
                <p:nvPr/>
              </p:nvSpPr>
              <p:spPr>
                <a:xfrm>
                  <a:off x="5522721" y="1329932"/>
                  <a:ext cx="1491327" cy="551894"/>
                </a:xfrm>
                <a:prstGeom prst="rect">
                  <a:avLst/>
                </a:prstGeom>
                <a:solidFill>
                  <a:schemeClr val="bg1"/>
                </a:solidFill>
                <a:ln w="1270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TextBox 33"/>
              <p:cNvSpPr txBox="1"/>
              <p:nvPr/>
            </p:nvSpPr>
            <p:spPr>
              <a:xfrm>
                <a:off x="9768864" y="3595034"/>
                <a:ext cx="1240532" cy="403629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rmAutofit fontScale="92500" lnSpcReduction="10000"/>
              </a:bodyPr>
              <a:lstStyle/>
              <a:p>
                <a:r>
                  <a:rPr lang="en-US" sz="2000" dirty="0" err="1" smtClean="0">
                    <a:latin typeface="Book Antiqua"/>
                    <a:cs typeface="Book Antiqua"/>
                  </a:rPr>
                  <a:t>m</a:t>
                </a:r>
                <a:r>
                  <a:rPr lang="en-US" sz="2000" baseline="-25000" dirty="0" err="1">
                    <a:latin typeface="Symbol" charset="2"/>
                    <a:cs typeface="Symbol" charset="2"/>
                  </a:rPr>
                  <a:t>n</a:t>
                </a:r>
                <a:r>
                  <a:rPr lang="en-US" sz="2000" baseline="-25000" dirty="0" err="1">
                    <a:cs typeface="Symbol" charset="2"/>
                  </a:rPr>
                  <a:t>,eff</a:t>
                </a:r>
                <a:r>
                  <a:rPr lang="en-US" sz="2000" dirty="0" smtClean="0">
                    <a:latin typeface="Book Antiqua"/>
                    <a:cs typeface="Book Antiqua"/>
                  </a:rPr>
                  <a:t> </a:t>
                </a:r>
                <a:r>
                  <a:rPr lang="en-US" sz="2000" dirty="0">
                    <a:latin typeface="Book Antiqua"/>
                    <a:cs typeface="Book Antiqua"/>
                  </a:rPr>
                  <a:t>= 0 eV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595524" y="3515235"/>
                <a:ext cx="1240532" cy="403629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rmAutofit fontScale="92500" lnSpcReduction="10000"/>
              </a:bodyPr>
              <a:lstStyle/>
              <a:p>
                <a:r>
                  <a:rPr lang="en-US" sz="2000" dirty="0" err="1">
                    <a:solidFill>
                      <a:srgbClr val="FF0000"/>
                    </a:solidFill>
                    <a:latin typeface="Book Antiqua"/>
                    <a:cs typeface="Book Antiqua"/>
                  </a:rPr>
                  <a:t>m</a:t>
                </a:r>
                <a:r>
                  <a:rPr lang="en-US" sz="2000" baseline="-25000" dirty="0" err="1" smtClean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n</a:t>
                </a:r>
                <a:r>
                  <a:rPr lang="en-US" sz="2000" baseline="-25000" dirty="0" err="1" smtClean="0">
                    <a:solidFill>
                      <a:srgbClr val="FF0000"/>
                    </a:solidFill>
                    <a:cs typeface="Symbol" charset="2"/>
                  </a:rPr>
                  <a:t>,eff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Book Antiqua"/>
                    <a:cs typeface="Book Antiqua"/>
                  </a:rPr>
                  <a:t> </a:t>
                </a:r>
                <a:r>
                  <a:rPr lang="en-US" sz="2000" dirty="0">
                    <a:solidFill>
                      <a:srgbClr val="FF0000"/>
                    </a:solidFill>
                    <a:latin typeface="Book Antiqua"/>
                    <a:cs typeface="Book Antiqua"/>
                  </a:rPr>
                  <a:t>= 1 eV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8215790" y="4606947"/>
                <a:ext cx="2957861" cy="4001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Symbol" charset="2"/>
                    <a:ea typeface="Symbol" charset="2"/>
                    <a:cs typeface="Symbol" charset="2"/>
                  </a:rPr>
                  <a:t>b</a:t>
                </a: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kinetic energy - Q (eV)</a:t>
                </a:r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 rot="16200000">
              <a:off x="3575433" y="2085903"/>
              <a:ext cx="23487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" charset="0"/>
                  <a:ea typeface="Arial" charset="0"/>
                  <a:cs typeface="Arial" charset="0"/>
                </a:rPr>
                <a:t>Probability (arb. u.)</a:t>
              </a:r>
              <a:endParaRPr lang="en-US" sz="2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901780" y="3728919"/>
            <a:ext cx="403988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-5         -4          -3          -2          -1          0</a:t>
            </a:r>
            <a:endParaRPr lang="en-US" sz="16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1087486" y="3744068"/>
            <a:ext cx="5264013" cy="1665963"/>
            <a:chOff x="2069093" y="4934469"/>
            <a:chExt cx="5264013" cy="166596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9093" y="4934469"/>
              <a:ext cx="3112507" cy="1665963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3969280" y="6104342"/>
              <a:ext cx="3363826" cy="3871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i="1" dirty="0">
                  <a:latin typeface="Arial" charset="0"/>
                  <a:ea typeface="Arial" charset="0"/>
                  <a:cs typeface="Arial" charset="0"/>
                </a:rPr>
                <a:t>(</a:t>
              </a:r>
              <a:r>
                <a:rPr lang="en-US" sz="2000" i="1" dirty="0" smtClean="0">
                  <a:latin typeface="Arial" charset="0"/>
                  <a:ea typeface="Arial" charset="0"/>
                  <a:cs typeface="Arial" charset="0"/>
                </a:rPr>
                <a:t>quasi-degenerate </a:t>
              </a:r>
              <a:r>
                <a:rPr lang="en-US" sz="2000" i="1" dirty="0">
                  <a:latin typeface="Arial" charset="0"/>
                  <a:ea typeface="Arial" charset="0"/>
                  <a:cs typeface="Arial" charset="0"/>
                </a:rPr>
                <a:t>regime)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803050" y="5352564"/>
            <a:ext cx="2322287" cy="1412200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>
            <a:solidFill>
              <a:srgbClr val="000090"/>
            </a:solidFill>
          </a:ln>
        </p:spPr>
        <p:txBody>
          <a:bodyPr vert="horz" wrap="none" lIns="91440" tIns="45720" rIns="91440" bIns="45720" rtlCol="0"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cs typeface="Book Antiqua"/>
              </a:rPr>
              <a:t>3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cs typeface="Book Antiqua"/>
              </a:rPr>
              <a:t>H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Book Antiqua"/>
              </a:rPr>
              <a:t> (tritium)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Book Antiqua"/>
              </a:rPr>
              <a:t>Q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Book Antiqua"/>
              </a:rPr>
              <a:t> = 18.6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Book Antiqua"/>
              </a:rPr>
              <a:t>keV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Book Antiqua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Book Antiqua"/>
              </a:rPr>
              <a:t>t</a:t>
            </a:r>
            <a:r>
              <a:rPr kumimoji="0" lang="en-US" sz="2200" b="0" i="1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Book Antiqua"/>
              </a:rPr>
              <a:t>½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Book Antiqua"/>
              </a:rPr>
              <a:t> = 12.3 years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Book Antiqua"/>
              </a:rPr>
              <a:t>Super-allowed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80" y="2875519"/>
            <a:ext cx="4462083" cy="2104276"/>
          </a:xfrm>
        </p:spPr>
        <p:txBody>
          <a:bodyPr/>
          <a:lstStyle/>
          <a:p>
            <a:r>
              <a:rPr lang="en-US" dirty="0"/>
              <a:t>Extract effective neutrino mass from spectral shape near endpoint 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3344116" y="5352565"/>
            <a:ext cx="2599265" cy="1412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 cmpd="sng">
            <a:solidFill>
              <a:srgbClr val="800000"/>
            </a:solidFill>
          </a:ln>
        </p:spPr>
        <p:txBody>
          <a:bodyPr vert="horz" wrap="none" lIns="91440" tIns="45720" rIns="91440" bIns="45720" rtlCol="0">
            <a:normAutofit lnSpcReduction="10000"/>
          </a:bodyPr>
          <a:lstStyle/>
          <a:p>
            <a:r>
              <a:rPr lang="en-US" sz="2200" b="1" baseline="30000" dirty="0">
                <a:solidFill>
                  <a:srgbClr val="800000"/>
                </a:solidFill>
                <a:cs typeface="Book Antiqua"/>
              </a:rPr>
              <a:t>187</a:t>
            </a:r>
            <a:r>
              <a:rPr lang="en-US" sz="2200" b="1" dirty="0">
                <a:solidFill>
                  <a:srgbClr val="800000"/>
                </a:solidFill>
                <a:cs typeface="Book Antiqua"/>
              </a:rPr>
              <a:t>Re</a:t>
            </a:r>
            <a:endParaRPr lang="en-US" sz="2200" dirty="0">
              <a:solidFill>
                <a:srgbClr val="800000"/>
              </a:solidFill>
              <a:cs typeface="Book Antiqua"/>
            </a:endParaRPr>
          </a:p>
          <a:p>
            <a:r>
              <a:rPr lang="en-US" sz="2200" i="1" dirty="0">
                <a:cs typeface="Book Antiqua"/>
              </a:rPr>
              <a:t>Q</a:t>
            </a:r>
            <a:r>
              <a:rPr lang="en-US" sz="2200" dirty="0">
                <a:cs typeface="Book Antiqua"/>
              </a:rPr>
              <a:t> = 2.47 </a:t>
            </a:r>
            <a:r>
              <a:rPr lang="en-US" sz="2200" dirty="0" err="1">
                <a:cs typeface="Book Antiqua"/>
              </a:rPr>
              <a:t>keV</a:t>
            </a:r>
            <a:endParaRPr lang="en-US" sz="2200" dirty="0">
              <a:cs typeface="Book Antiqua"/>
            </a:endParaRPr>
          </a:p>
          <a:p>
            <a:r>
              <a:rPr lang="en-US" sz="2200" i="1" dirty="0">
                <a:cs typeface="Book Antiqua"/>
              </a:rPr>
              <a:t>t</a:t>
            </a:r>
            <a:r>
              <a:rPr lang="en-US" sz="2200" i="1" baseline="-25000" dirty="0">
                <a:cs typeface="Book Antiqua"/>
              </a:rPr>
              <a:t>½</a:t>
            </a:r>
            <a:r>
              <a:rPr lang="en-US" sz="2200" dirty="0">
                <a:cs typeface="Book Antiqua"/>
              </a:rPr>
              <a:t> = 4.5 x 10</a:t>
            </a:r>
            <a:r>
              <a:rPr lang="en-US" sz="2200" baseline="30000" dirty="0">
                <a:cs typeface="Book Antiqua"/>
              </a:rPr>
              <a:t>9</a:t>
            </a:r>
            <a:r>
              <a:rPr lang="en-US" sz="2200" dirty="0">
                <a:cs typeface="Book Antiqua"/>
              </a:rPr>
              <a:t> </a:t>
            </a:r>
            <a:r>
              <a:rPr lang="en-US" sz="2200" dirty="0" err="1">
                <a:cs typeface="Book Antiqua"/>
              </a:rPr>
              <a:t>yrs</a:t>
            </a:r>
            <a:endParaRPr lang="en-US" sz="2200" dirty="0">
              <a:cs typeface="Book Antiqua"/>
            </a:endParaRPr>
          </a:p>
          <a:p>
            <a:r>
              <a:rPr lang="en-US" sz="2200" dirty="0">
                <a:cs typeface="Book Antiqua"/>
              </a:rPr>
              <a:t>Forbidden</a:t>
            </a:r>
          </a:p>
          <a:p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62160" y="5352564"/>
            <a:ext cx="2648277" cy="1412200"/>
          </a:xfrm>
          <a:prstGeom prst="rect">
            <a:avLst/>
          </a:prstGeom>
          <a:solidFill>
            <a:srgbClr val="FFFFC7"/>
          </a:solidFill>
          <a:ln w="19050" cmpd="sng">
            <a:solidFill>
              <a:schemeClr val="accent6">
                <a:lumMod val="50000"/>
              </a:schemeClr>
            </a:solidFill>
          </a:ln>
        </p:spPr>
        <p:txBody>
          <a:bodyPr vert="horz" wrap="none" lIns="91440" tIns="45720" rIns="91440" bIns="45720" rtlCol="0">
            <a:normAutofit lnSpcReduction="10000"/>
          </a:bodyPr>
          <a:lstStyle/>
          <a:p>
            <a:r>
              <a:rPr lang="en-US" sz="2200" b="1" baseline="30000" dirty="0">
                <a:solidFill>
                  <a:schemeClr val="accent6">
                    <a:lumMod val="50000"/>
                  </a:schemeClr>
                </a:solidFill>
                <a:cs typeface="Book Antiqua"/>
              </a:rPr>
              <a:t>115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cs typeface="Book Antiqua"/>
              </a:rPr>
              <a:t>In</a:t>
            </a:r>
            <a:r>
              <a:rPr lang="en-US" sz="2200" dirty="0">
                <a:cs typeface="Book Antiqua"/>
              </a:rPr>
              <a:t> to </a:t>
            </a:r>
            <a:r>
              <a:rPr lang="en-US" sz="2200" baseline="30000" dirty="0">
                <a:cs typeface="Book Antiqua"/>
              </a:rPr>
              <a:t>115</a:t>
            </a:r>
            <a:r>
              <a:rPr lang="en-US" sz="2200" dirty="0">
                <a:cs typeface="Book Antiqua"/>
              </a:rPr>
              <a:t>Sn*</a:t>
            </a:r>
          </a:p>
          <a:p>
            <a:r>
              <a:rPr lang="en-US" sz="2200" i="1" dirty="0">
                <a:cs typeface="Book Antiqua"/>
              </a:rPr>
              <a:t>Q</a:t>
            </a:r>
            <a:r>
              <a:rPr lang="en-US" sz="2200" dirty="0">
                <a:cs typeface="Book Antiqua"/>
              </a:rPr>
              <a:t> = 0.173 </a:t>
            </a:r>
            <a:r>
              <a:rPr lang="en-US" sz="2200" dirty="0" err="1">
                <a:cs typeface="Book Antiqua"/>
              </a:rPr>
              <a:t>keV</a:t>
            </a:r>
            <a:endParaRPr lang="en-US" sz="2200" dirty="0">
              <a:cs typeface="Book Antiqua"/>
            </a:endParaRPr>
          </a:p>
          <a:p>
            <a:r>
              <a:rPr lang="en-US" sz="2200" i="1" dirty="0">
                <a:cs typeface="Book Antiqua"/>
              </a:rPr>
              <a:t>t</a:t>
            </a:r>
            <a:r>
              <a:rPr lang="en-US" sz="2200" i="1" baseline="-25000" dirty="0">
                <a:cs typeface="Book Antiqua"/>
              </a:rPr>
              <a:t>½</a:t>
            </a:r>
            <a:r>
              <a:rPr lang="en-US" sz="2200" dirty="0">
                <a:cs typeface="Book Antiqua"/>
              </a:rPr>
              <a:t> = 4.4 x 10</a:t>
            </a:r>
            <a:r>
              <a:rPr lang="en-US" sz="2200" baseline="30000" dirty="0">
                <a:cs typeface="Book Antiqua"/>
              </a:rPr>
              <a:t>20</a:t>
            </a:r>
            <a:r>
              <a:rPr lang="en-US" sz="2200" dirty="0">
                <a:cs typeface="Book Antiqua"/>
              </a:rPr>
              <a:t> </a:t>
            </a:r>
            <a:r>
              <a:rPr lang="en-US" sz="2200" dirty="0" err="1">
                <a:cs typeface="Book Antiqua"/>
              </a:rPr>
              <a:t>yrs</a:t>
            </a:r>
            <a:endParaRPr lang="en-US" sz="2200" dirty="0">
              <a:cs typeface="Book Antiqua"/>
            </a:endParaRPr>
          </a:p>
          <a:p>
            <a:r>
              <a:rPr lang="en-US" sz="2200" dirty="0">
                <a:cs typeface="Book Antiqua"/>
              </a:rPr>
              <a:t>Forbidden</a:t>
            </a:r>
          </a:p>
          <a:p>
            <a:endParaRPr lang="en-US" sz="2600" dirty="0">
              <a:latin typeface="Book Antiqua"/>
              <a:cs typeface="Book Antiqua"/>
            </a:endParaRPr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3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9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-6171"/>
            <a:ext cx="8448989" cy="1325563"/>
          </a:xfrm>
        </p:spPr>
        <p:txBody>
          <a:bodyPr/>
          <a:lstStyle/>
          <a:p>
            <a:r>
              <a:rPr lang="en-US"/>
              <a:t>Direct </a:t>
            </a:r>
            <a:r>
              <a:rPr lang="en-US" dirty="0" err="1"/>
              <a:t>m</a:t>
            </a:r>
            <a:r>
              <a:rPr lang="en-US" baseline="-25000" dirty="0" err="1">
                <a:latin typeface="Symbol" charset="2"/>
                <a:cs typeface="Symbol" charset="2"/>
              </a:rPr>
              <a:t>n</a:t>
            </a:r>
            <a:r>
              <a:rPr lang="en-US" dirty="0"/>
              <a:t> from Electron Capture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7" y="3925215"/>
            <a:ext cx="5045075" cy="1384830"/>
          </a:xfrm>
        </p:spPr>
        <p:txBody>
          <a:bodyPr/>
          <a:lstStyle/>
          <a:p>
            <a:r>
              <a:rPr lang="en-US" dirty="0"/>
              <a:t>Capture de-excitation energy in </a:t>
            </a:r>
            <a:r>
              <a:rPr lang="en-US" baseline="30000" dirty="0"/>
              <a:t>163</a:t>
            </a:r>
            <a:r>
              <a:rPr lang="en-US" dirty="0"/>
              <a:t>Ho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baseline="30000" dirty="0"/>
              <a:t>163</a:t>
            </a:r>
            <a:r>
              <a:rPr lang="en-US" dirty="0"/>
              <a:t>Dy* +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/>
              <a:t>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346569" y="1780212"/>
            <a:ext cx="1538988" cy="1538988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15110" y="1548753"/>
            <a:ext cx="2001906" cy="200190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Left Arrow 44"/>
          <p:cNvSpPr/>
          <p:nvPr/>
        </p:nvSpPr>
        <p:spPr>
          <a:xfrm rot="10800000">
            <a:off x="3644857" y="2281649"/>
            <a:ext cx="1772231" cy="495618"/>
          </a:xfrm>
          <a:prstGeom prst="leftArrow">
            <a:avLst/>
          </a:prstGeom>
          <a:solidFill>
            <a:schemeClr val="bg1">
              <a:lumMod val="65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 rot="21040932">
            <a:off x="7834956" y="1582248"/>
            <a:ext cx="1050920" cy="315383"/>
          </a:xfrm>
          <a:custGeom>
            <a:avLst/>
            <a:gdLst>
              <a:gd name="connsiteX0" fmla="*/ 0 w 2438400"/>
              <a:gd name="connsiteY0" fmla="*/ 298450 h 315383"/>
              <a:gd name="connsiteX1" fmla="*/ 148167 w 2438400"/>
              <a:gd name="connsiteY1" fmla="*/ 6350 h 315383"/>
              <a:gd name="connsiteX2" fmla="*/ 304800 w 2438400"/>
              <a:gd name="connsiteY2" fmla="*/ 298450 h 315383"/>
              <a:gd name="connsiteX3" fmla="*/ 452967 w 2438400"/>
              <a:gd name="connsiteY3" fmla="*/ 2117 h 315383"/>
              <a:gd name="connsiteX4" fmla="*/ 605367 w 2438400"/>
              <a:gd name="connsiteY4" fmla="*/ 302683 h 315383"/>
              <a:gd name="connsiteX5" fmla="*/ 757767 w 2438400"/>
              <a:gd name="connsiteY5" fmla="*/ 2117 h 315383"/>
              <a:gd name="connsiteX6" fmla="*/ 910167 w 2438400"/>
              <a:gd name="connsiteY6" fmla="*/ 298450 h 315383"/>
              <a:gd name="connsiteX7" fmla="*/ 1066800 w 2438400"/>
              <a:gd name="connsiteY7" fmla="*/ 6350 h 315383"/>
              <a:gd name="connsiteX8" fmla="*/ 1219200 w 2438400"/>
              <a:gd name="connsiteY8" fmla="*/ 298450 h 315383"/>
              <a:gd name="connsiteX9" fmla="*/ 1367367 w 2438400"/>
              <a:gd name="connsiteY9" fmla="*/ 2117 h 315383"/>
              <a:gd name="connsiteX10" fmla="*/ 1524000 w 2438400"/>
              <a:gd name="connsiteY10" fmla="*/ 306917 h 315383"/>
              <a:gd name="connsiteX11" fmla="*/ 1676400 w 2438400"/>
              <a:gd name="connsiteY11" fmla="*/ 6350 h 315383"/>
              <a:gd name="connsiteX12" fmla="*/ 1828800 w 2438400"/>
              <a:gd name="connsiteY12" fmla="*/ 306917 h 315383"/>
              <a:gd name="connsiteX13" fmla="*/ 1976967 w 2438400"/>
              <a:gd name="connsiteY13" fmla="*/ 6350 h 315383"/>
              <a:gd name="connsiteX14" fmla="*/ 2133600 w 2438400"/>
              <a:gd name="connsiteY14" fmla="*/ 302683 h 315383"/>
              <a:gd name="connsiteX15" fmla="*/ 2286000 w 2438400"/>
              <a:gd name="connsiteY15" fmla="*/ 2117 h 315383"/>
              <a:gd name="connsiteX16" fmla="*/ 2438400 w 2438400"/>
              <a:gd name="connsiteY16" fmla="*/ 315383 h 31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38400" h="315383">
                <a:moveTo>
                  <a:pt x="0" y="298450"/>
                </a:moveTo>
                <a:cubicBezTo>
                  <a:pt x="48683" y="152400"/>
                  <a:pt x="97367" y="6350"/>
                  <a:pt x="148167" y="6350"/>
                </a:cubicBezTo>
                <a:cubicBezTo>
                  <a:pt x="198967" y="6350"/>
                  <a:pt x="254000" y="299155"/>
                  <a:pt x="304800" y="298450"/>
                </a:cubicBezTo>
                <a:cubicBezTo>
                  <a:pt x="355600" y="297745"/>
                  <a:pt x="402873" y="1412"/>
                  <a:pt x="452967" y="2117"/>
                </a:cubicBezTo>
                <a:cubicBezTo>
                  <a:pt x="503062" y="2823"/>
                  <a:pt x="554567" y="302683"/>
                  <a:pt x="605367" y="302683"/>
                </a:cubicBezTo>
                <a:cubicBezTo>
                  <a:pt x="656167" y="302683"/>
                  <a:pt x="706967" y="2822"/>
                  <a:pt x="757767" y="2117"/>
                </a:cubicBezTo>
                <a:cubicBezTo>
                  <a:pt x="808567" y="1412"/>
                  <a:pt x="858662" y="297745"/>
                  <a:pt x="910167" y="298450"/>
                </a:cubicBezTo>
                <a:cubicBezTo>
                  <a:pt x="961672" y="299155"/>
                  <a:pt x="1015295" y="6350"/>
                  <a:pt x="1066800" y="6350"/>
                </a:cubicBezTo>
                <a:cubicBezTo>
                  <a:pt x="1118305" y="6350"/>
                  <a:pt x="1169106" y="299156"/>
                  <a:pt x="1219200" y="298450"/>
                </a:cubicBezTo>
                <a:cubicBezTo>
                  <a:pt x="1269295" y="297745"/>
                  <a:pt x="1316567" y="706"/>
                  <a:pt x="1367367" y="2117"/>
                </a:cubicBezTo>
                <a:cubicBezTo>
                  <a:pt x="1418167" y="3528"/>
                  <a:pt x="1472495" y="306212"/>
                  <a:pt x="1524000" y="306917"/>
                </a:cubicBezTo>
                <a:cubicBezTo>
                  <a:pt x="1575505" y="307622"/>
                  <a:pt x="1625600" y="6350"/>
                  <a:pt x="1676400" y="6350"/>
                </a:cubicBezTo>
                <a:cubicBezTo>
                  <a:pt x="1727200" y="6350"/>
                  <a:pt x="1778706" y="306917"/>
                  <a:pt x="1828800" y="306917"/>
                </a:cubicBezTo>
                <a:cubicBezTo>
                  <a:pt x="1878894" y="306917"/>
                  <a:pt x="1926167" y="7056"/>
                  <a:pt x="1976967" y="6350"/>
                </a:cubicBezTo>
                <a:cubicBezTo>
                  <a:pt x="2027767" y="5644"/>
                  <a:pt x="2082095" y="303388"/>
                  <a:pt x="2133600" y="302683"/>
                </a:cubicBezTo>
                <a:cubicBezTo>
                  <a:pt x="2185105" y="301978"/>
                  <a:pt x="2235200" y="0"/>
                  <a:pt x="2286000" y="2117"/>
                </a:cubicBezTo>
                <a:cubicBezTo>
                  <a:pt x="2336800" y="4234"/>
                  <a:pt x="2438400" y="315383"/>
                  <a:pt x="2438400" y="315383"/>
                </a:cubicBezTo>
              </a:path>
            </a:pathLst>
          </a:cu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1656736" y="2113810"/>
            <a:ext cx="915570" cy="896714"/>
            <a:chOff x="1316712" y="2224939"/>
            <a:chExt cx="915570" cy="896714"/>
          </a:xfrm>
        </p:grpSpPr>
        <p:sp>
          <p:nvSpPr>
            <p:cNvPr id="57" name="Oval 56"/>
            <p:cNvSpPr/>
            <p:nvPr/>
          </p:nvSpPr>
          <p:spPr>
            <a:xfrm>
              <a:off x="1393043" y="2255472"/>
              <a:ext cx="780811" cy="780811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801603" y="2349953"/>
              <a:ext cx="170741" cy="170741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559910" y="2430588"/>
              <a:ext cx="170741" cy="17074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886974" y="2421785"/>
              <a:ext cx="170741" cy="17074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532504" y="2565353"/>
              <a:ext cx="170741" cy="170741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675957" y="2731862"/>
              <a:ext cx="170741" cy="170741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925710" y="2613130"/>
              <a:ext cx="170741" cy="17074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402083" y="2751091"/>
              <a:ext cx="170741" cy="17074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1355835" y="2507155"/>
              <a:ext cx="170741" cy="170741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703245" y="2471228"/>
              <a:ext cx="170741" cy="17074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1747131" y="2607558"/>
              <a:ext cx="170741" cy="17074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1451603" y="2310310"/>
              <a:ext cx="170741" cy="17074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 rot="2067830">
              <a:off x="1760372" y="2921832"/>
              <a:ext cx="170741" cy="17074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2003112" y="2403602"/>
              <a:ext cx="170741" cy="170741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932068" y="2307402"/>
              <a:ext cx="170741" cy="170741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2039333" y="2717655"/>
              <a:ext cx="170741" cy="170741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716232" y="2349953"/>
              <a:ext cx="170741" cy="17074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061541" y="2556599"/>
              <a:ext cx="170741" cy="17074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75957" y="2224939"/>
              <a:ext cx="170741" cy="17074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504799" y="2869241"/>
              <a:ext cx="170741" cy="170741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796680" y="2437206"/>
              <a:ext cx="170741" cy="170741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630862" y="2403602"/>
              <a:ext cx="170741" cy="170741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433294" y="2431744"/>
              <a:ext cx="170741" cy="170741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976170" y="2507155"/>
              <a:ext cx="170741" cy="170741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8592" y="2698500"/>
              <a:ext cx="170741" cy="170741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630862" y="2843057"/>
              <a:ext cx="170741" cy="17074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1783221" y="2705948"/>
              <a:ext cx="170741" cy="17074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1846698" y="2563174"/>
              <a:ext cx="170741" cy="17074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1434023" y="2613130"/>
              <a:ext cx="170741" cy="17074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1801366" y="2242021"/>
              <a:ext cx="170741" cy="17074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536974" y="2731430"/>
              <a:ext cx="170741" cy="17074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1868592" y="2836461"/>
              <a:ext cx="170741" cy="17074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1640949" y="2950912"/>
              <a:ext cx="170741" cy="170741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1316712" y="2659714"/>
              <a:ext cx="170741" cy="170741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1572824" y="2266465"/>
              <a:ext cx="170741" cy="170741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1761327" y="2836461"/>
              <a:ext cx="170741" cy="170741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1355047" y="2617314"/>
              <a:ext cx="170741" cy="17074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1348652" y="2403007"/>
              <a:ext cx="170741" cy="17074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2003112" y="2788055"/>
              <a:ext cx="170741" cy="17074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1645280" y="2620577"/>
              <a:ext cx="170741" cy="17074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1622344" y="2698483"/>
              <a:ext cx="170741" cy="170741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1793699" y="2616198"/>
              <a:ext cx="170741" cy="170741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75957" y="2488973"/>
              <a:ext cx="170741" cy="17074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935148" y="1368791"/>
            <a:ext cx="2361830" cy="2361830"/>
          </a:xfrm>
          <a:prstGeom prst="ellipse">
            <a:avLst/>
          </a:prstGeom>
          <a:noFill/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594859" y="1599145"/>
            <a:ext cx="120416" cy="1204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1296857" y="2674379"/>
            <a:ext cx="120416" cy="1204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2465925" y="1834142"/>
            <a:ext cx="120416" cy="1204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1812320" y="3456959"/>
            <a:ext cx="120416" cy="1204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3056808" y="1889542"/>
            <a:ext cx="120416" cy="1204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2747249" y="3444031"/>
            <a:ext cx="120416" cy="1204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1312113" y="1723683"/>
            <a:ext cx="1621795" cy="1621795"/>
          </a:xfrm>
          <a:prstGeom prst="ellipse">
            <a:avLst/>
          </a:prstGeom>
          <a:gradFill flip="none" rotWithShape="1">
            <a:gsLst>
              <a:gs pos="0">
                <a:srgbClr val="FF6600">
                  <a:alpha val="75000"/>
                </a:srgbClr>
              </a:gs>
              <a:gs pos="100000">
                <a:srgbClr val="FFFFFF">
                  <a:alpha val="7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mpd="sng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Arrow Connector 103"/>
          <p:cNvCxnSpPr>
            <a:cxnSpLocks/>
          </p:cNvCxnSpPr>
          <p:nvPr/>
        </p:nvCxnSpPr>
        <p:spPr>
          <a:xfrm>
            <a:off x="1669073" y="1664777"/>
            <a:ext cx="461722" cy="822960"/>
          </a:xfrm>
          <a:prstGeom prst="straightConnector1">
            <a:avLst/>
          </a:prstGeom>
          <a:ln>
            <a:solidFill>
              <a:srgbClr val="00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7" name="Group 176"/>
          <p:cNvGrpSpPr/>
          <p:nvPr/>
        </p:nvGrpSpPr>
        <p:grpSpPr>
          <a:xfrm>
            <a:off x="5111720" y="1368791"/>
            <a:ext cx="2907580" cy="2361830"/>
            <a:chOff x="5111720" y="1368791"/>
            <a:chExt cx="2907580" cy="2361830"/>
          </a:xfrm>
        </p:grpSpPr>
        <p:sp>
          <p:nvSpPr>
            <p:cNvPr id="112" name="Oval 111"/>
            <p:cNvSpPr/>
            <p:nvPr/>
          </p:nvSpPr>
          <p:spPr>
            <a:xfrm>
              <a:off x="6068891" y="1780212"/>
              <a:ext cx="1538988" cy="153898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5864843" y="1590009"/>
              <a:ext cx="1951514" cy="195151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6379058" y="2113810"/>
              <a:ext cx="915570" cy="896714"/>
              <a:chOff x="1316712" y="2224939"/>
              <a:chExt cx="915570" cy="896714"/>
            </a:xfrm>
          </p:grpSpPr>
          <p:sp>
            <p:nvSpPr>
              <p:cNvPr id="115" name="Oval 114"/>
              <p:cNvSpPr/>
              <p:nvPr/>
            </p:nvSpPr>
            <p:spPr>
              <a:xfrm>
                <a:off x="1393043" y="2255472"/>
                <a:ext cx="780811" cy="780811"/>
              </a:xfrm>
              <a:prstGeom prst="ellipse">
                <a:avLst/>
              </a:prstGeom>
              <a:no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1801603" y="2349953"/>
                <a:ext cx="170741" cy="170741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1559910" y="2430588"/>
                <a:ext cx="170741" cy="1707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1886974" y="2421785"/>
                <a:ext cx="170741" cy="1707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1532504" y="2565353"/>
                <a:ext cx="170741" cy="170741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1675957" y="2731862"/>
                <a:ext cx="170741" cy="170741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1925710" y="2613130"/>
                <a:ext cx="170741" cy="1707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1402083" y="2751091"/>
                <a:ext cx="170741" cy="1707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1355835" y="2507155"/>
                <a:ext cx="170741" cy="170741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1703245" y="2471228"/>
                <a:ext cx="170741" cy="1707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1747131" y="2607558"/>
                <a:ext cx="170741" cy="1707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1451603" y="2310310"/>
                <a:ext cx="170741" cy="1707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>
              <a:xfrm rot="2067830">
                <a:off x="1760372" y="2921832"/>
                <a:ext cx="170741" cy="1707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2003112" y="2403602"/>
                <a:ext cx="170741" cy="170741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1932068" y="2307402"/>
                <a:ext cx="170741" cy="170741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2039333" y="2717655"/>
                <a:ext cx="170741" cy="170741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1716232" y="2349953"/>
                <a:ext cx="170741" cy="1707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2061541" y="2556599"/>
                <a:ext cx="170741" cy="1707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1675957" y="2224939"/>
                <a:ext cx="170741" cy="1707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1504799" y="2869241"/>
                <a:ext cx="170741" cy="170741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1796680" y="2437206"/>
                <a:ext cx="170741" cy="170741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1630862" y="2403602"/>
                <a:ext cx="170741" cy="170741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1433294" y="2431744"/>
                <a:ext cx="170741" cy="170741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1976170" y="2507155"/>
                <a:ext cx="170741" cy="170741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1868592" y="2698500"/>
                <a:ext cx="170741" cy="170741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1630862" y="2843057"/>
                <a:ext cx="170741" cy="1707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1783221" y="2705948"/>
                <a:ext cx="170741" cy="1707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1846698" y="2563174"/>
                <a:ext cx="170741" cy="1707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1434023" y="2613130"/>
                <a:ext cx="170741" cy="1707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1801366" y="2242021"/>
                <a:ext cx="170741" cy="1707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1536974" y="2731430"/>
                <a:ext cx="170741" cy="1707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1868592" y="2836461"/>
                <a:ext cx="170741" cy="1707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1640949" y="2950912"/>
                <a:ext cx="170741" cy="170741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1316712" y="2659714"/>
                <a:ext cx="170741" cy="170741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1572824" y="2266465"/>
                <a:ext cx="170741" cy="170741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1761327" y="2836461"/>
                <a:ext cx="170741" cy="170741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1355047" y="2617314"/>
                <a:ext cx="170741" cy="1707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1348652" y="2403007"/>
                <a:ext cx="170741" cy="1707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2003112" y="2788055"/>
                <a:ext cx="170741" cy="1707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1645280" y="2620577"/>
                <a:ext cx="170741" cy="1707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1622344" y="2698483"/>
                <a:ext cx="170741" cy="170741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1793699" y="2616198"/>
                <a:ext cx="170741" cy="170741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1675957" y="2488973"/>
                <a:ext cx="170741" cy="170741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8" name="Oval 157"/>
            <p:cNvSpPr/>
            <p:nvPr/>
          </p:nvSpPr>
          <p:spPr>
            <a:xfrm>
              <a:off x="5657470" y="1368791"/>
              <a:ext cx="2361830" cy="2361830"/>
            </a:xfrm>
            <a:prstGeom prst="ellipse">
              <a:avLst/>
            </a:prstGeom>
            <a:noFill/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6019179" y="2674379"/>
              <a:ext cx="120416" cy="120416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1" name="Oval 160"/>
            <p:cNvSpPr/>
            <p:nvPr/>
          </p:nvSpPr>
          <p:spPr>
            <a:xfrm>
              <a:off x="7188247" y="1834142"/>
              <a:ext cx="120416" cy="120416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6534642" y="3456959"/>
              <a:ext cx="120416" cy="120416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3" name="Oval 162"/>
            <p:cNvSpPr/>
            <p:nvPr/>
          </p:nvSpPr>
          <p:spPr>
            <a:xfrm>
              <a:off x="7779130" y="1889542"/>
              <a:ext cx="120416" cy="120416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7469571" y="3444031"/>
              <a:ext cx="120416" cy="120416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 rot="20500321">
              <a:off x="5111720" y="1395407"/>
              <a:ext cx="1715905" cy="1080845"/>
              <a:chOff x="3770317" y="2244566"/>
              <a:chExt cx="1715905" cy="1080845"/>
            </a:xfrm>
          </p:grpSpPr>
          <p:cxnSp>
            <p:nvCxnSpPr>
              <p:cNvPr id="42" name="Straight Arrow Connector 41"/>
              <p:cNvCxnSpPr/>
              <p:nvPr/>
            </p:nvCxnSpPr>
            <p:spPr>
              <a:xfrm rot="1099679" flipH="1" flipV="1">
                <a:off x="3770317" y="2297332"/>
                <a:ext cx="1715905" cy="102807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/>
              <p:cNvSpPr/>
              <p:nvPr/>
            </p:nvSpPr>
            <p:spPr>
              <a:xfrm>
                <a:off x="4199098" y="2323291"/>
                <a:ext cx="106103" cy="106103"/>
              </a:xfrm>
              <a:prstGeom prst="ellipse">
                <a:avLst/>
              </a:prstGeom>
              <a:solidFill>
                <a:srgbClr val="5F25A7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1099679">
                <a:off x="3964626" y="2244566"/>
                <a:ext cx="48640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latin typeface="Symbol" charset="2"/>
                    <a:cs typeface="Symbol" charset="2"/>
                  </a:rPr>
                  <a:t>n</a:t>
                </a:r>
                <a:r>
                  <a:rPr lang="en-US" sz="2800" baseline="-25000">
                    <a:latin typeface="Book Antiqua"/>
                    <a:cs typeface="Book Antiqua"/>
                  </a:rPr>
                  <a:t>e</a:t>
                </a:r>
              </a:p>
            </p:txBody>
          </p:sp>
        </p:grpSp>
      </p:grpSp>
      <p:cxnSp>
        <p:nvCxnSpPr>
          <p:cNvPr id="172" name="Straight Arrow Connector 171"/>
          <p:cNvCxnSpPr>
            <a:cxnSpLocks/>
          </p:cNvCxnSpPr>
          <p:nvPr/>
        </p:nvCxnSpPr>
        <p:spPr>
          <a:xfrm flipH="1">
            <a:off x="7655022" y="1939862"/>
            <a:ext cx="180577" cy="129846"/>
          </a:xfrm>
          <a:prstGeom prst="straightConnector1">
            <a:avLst/>
          </a:prstGeom>
          <a:ln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cxnSpLocks/>
          </p:cNvCxnSpPr>
          <p:nvPr/>
        </p:nvCxnSpPr>
        <p:spPr>
          <a:xfrm>
            <a:off x="7532621" y="3499524"/>
            <a:ext cx="847675" cy="147171"/>
          </a:xfrm>
          <a:prstGeom prst="straightConnector1">
            <a:avLst/>
          </a:prstGeom>
          <a:ln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3208373" y="2719326"/>
            <a:ext cx="1038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>
                <a:latin typeface="Book Antiqua"/>
                <a:cs typeface="Book Antiqua"/>
              </a:rPr>
              <a:t>163</a:t>
            </a:r>
            <a:r>
              <a:rPr lang="en-US" sz="2800">
                <a:latin typeface="Book Antiqua"/>
                <a:cs typeface="Book Antiqua"/>
              </a:rPr>
              <a:t>Ho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4660998" y="2719326"/>
            <a:ext cx="1161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>
                <a:latin typeface="Book Antiqua"/>
                <a:cs typeface="Book Antiqua"/>
              </a:rPr>
              <a:t>163</a:t>
            </a:r>
            <a:r>
              <a:rPr lang="en-US" sz="2800">
                <a:latin typeface="Book Antiqua"/>
                <a:cs typeface="Book Antiqua"/>
              </a:rPr>
              <a:t>Dy*</a:t>
            </a:r>
          </a:p>
        </p:txBody>
      </p:sp>
      <p:pic>
        <p:nvPicPr>
          <p:cNvPr id="181" name="Picture 18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4584" y="4189445"/>
            <a:ext cx="3763055" cy="2507520"/>
          </a:xfrm>
          <a:prstGeom prst="rect">
            <a:avLst/>
          </a:prstGeom>
        </p:spPr>
      </p:pic>
      <p:grpSp>
        <p:nvGrpSpPr>
          <p:cNvPr id="186" name="Group 185"/>
          <p:cNvGrpSpPr/>
          <p:nvPr/>
        </p:nvGrpSpPr>
        <p:grpSpPr>
          <a:xfrm>
            <a:off x="5578246" y="4076768"/>
            <a:ext cx="3432764" cy="2585851"/>
            <a:chOff x="5471711" y="3771887"/>
            <a:chExt cx="3432764" cy="2585851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71711" y="3771887"/>
              <a:ext cx="3432764" cy="2585851"/>
            </a:xfrm>
            <a:prstGeom prst="rect">
              <a:avLst/>
            </a:prstGeom>
          </p:spPr>
        </p:pic>
        <p:sp>
          <p:nvSpPr>
            <p:cNvPr id="183" name="TextBox 182"/>
            <p:cNvSpPr txBox="1"/>
            <p:nvPr/>
          </p:nvSpPr>
          <p:spPr>
            <a:xfrm>
              <a:off x="6127753" y="5499952"/>
              <a:ext cx="1240532" cy="40362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Book Antiqua"/>
                  <a:cs typeface="Book Antiqua"/>
                </a:rPr>
                <a:t>m</a:t>
              </a:r>
              <a:r>
                <a:rPr lang="en-US" baseline="-25000">
                  <a:solidFill>
                    <a:srgbClr val="FF0000"/>
                  </a:solidFill>
                  <a:latin typeface="Symbol" charset="2"/>
                  <a:cs typeface="Symbol" charset="2"/>
                </a:rPr>
                <a:t>nb</a:t>
              </a:r>
              <a:r>
                <a:rPr lang="en-US">
                  <a:solidFill>
                    <a:srgbClr val="FF0000"/>
                  </a:solidFill>
                  <a:latin typeface="Book Antiqua"/>
                  <a:cs typeface="Book Antiqua"/>
                </a:rPr>
                <a:t> = 0.5 eV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7139764" y="4984823"/>
              <a:ext cx="1240532" cy="40362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r>
                <a:rPr lang="en-US">
                  <a:latin typeface="Book Antiqua"/>
                  <a:cs typeface="Book Antiqua"/>
                </a:rPr>
                <a:t>m</a:t>
              </a:r>
              <a:r>
                <a:rPr lang="en-US" baseline="-25000">
                  <a:latin typeface="Symbol" charset="2"/>
                  <a:cs typeface="Symbol" charset="2"/>
                </a:rPr>
                <a:t>nb</a:t>
              </a:r>
              <a:r>
                <a:rPr lang="en-US">
                  <a:latin typeface="Book Antiqua"/>
                  <a:cs typeface="Book Antiqua"/>
                </a:rPr>
                <a:t> = 0 eV</a:t>
              </a:r>
            </a:p>
          </p:txBody>
        </p:sp>
      </p:grpSp>
      <p:sp>
        <p:nvSpPr>
          <p:cNvPr id="187" name="Donut 186"/>
          <p:cNvSpPr/>
          <p:nvPr/>
        </p:nvSpPr>
        <p:spPr>
          <a:xfrm>
            <a:off x="8462020" y="6100952"/>
            <a:ext cx="259059" cy="189619"/>
          </a:xfrm>
          <a:prstGeom prst="donut">
            <a:avLst>
              <a:gd name="adj" fmla="val 11726"/>
            </a:avLst>
          </a:prstGeom>
          <a:solidFill>
            <a:srgbClr val="FF0000"/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6379058" y="3833570"/>
            <a:ext cx="28421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err="1">
                <a:cs typeface="Book Antiqua"/>
              </a:rPr>
              <a:t>Lusignoli</a:t>
            </a:r>
            <a:r>
              <a:rPr lang="en-US" i="1" dirty="0">
                <a:cs typeface="Book Antiqua"/>
              </a:rPr>
              <a:t> and </a:t>
            </a:r>
            <a:r>
              <a:rPr lang="en-US" i="1" dirty="0" err="1">
                <a:cs typeface="Book Antiqua"/>
              </a:rPr>
              <a:t>Vignati</a:t>
            </a:r>
            <a:r>
              <a:rPr lang="en-US" i="1" dirty="0" smtClean="0">
                <a:cs typeface="Book Antiqua"/>
              </a:rPr>
              <a:t>, PLB </a:t>
            </a:r>
            <a:r>
              <a:rPr lang="en-US" b="1" i="1" dirty="0">
                <a:cs typeface="Book Antiqua"/>
              </a:rPr>
              <a:t>697</a:t>
            </a:r>
            <a:r>
              <a:rPr lang="en-US" i="1" dirty="0">
                <a:cs typeface="Book Antiqua"/>
              </a:rPr>
              <a:t> (2011) 11</a:t>
            </a:r>
          </a:p>
        </p:txBody>
      </p:sp>
      <p:cxnSp>
        <p:nvCxnSpPr>
          <p:cNvPr id="194" name="Straight Arrow Connector 193"/>
          <p:cNvCxnSpPr/>
          <p:nvPr/>
        </p:nvCxnSpPr>
        <p:spPr>
          <a:xfrm>
            <a:off x="1262844" y="4412293"/>
            <a:ext cx="35817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6" name="TextBox 195"/>
          <p:cNvSpPr txBox="1"/>
          <p:nvPr/>
        </p:nvSpPr>
        <p:spPr>
          <a:xfrm>
            <a:off x="2762359" y="5502562"/>
            <a:ext cx="2322287" cy="1086630"/>
          </a:xfrm>
          <a:prstGeom prst="rect">
            <a:avLst/>
          </a:prstGeom>
          <a:solidFill>
            <a:srgbClr val="A8DCA7">
              <a:alpha val="49804"/>
            </a:srgbClr>
          </a:solidFill>
          <a:ln w="19050" cmpd="sng">
            <a:solidFill>
              <a:srgbClr val="005500"/>
            </a:solidFill>
          </a:ln>
        </p:spPr>
        <p:txBody>
          <a:bodyPr vert="horz" wrap="none" lIns="91440" tIns="45720" rIns="91440" bIns="45720" rtlCol="0">
            <a:normAutofit lnSpcReduction="10000"/>
          </a:bodyPr>
          <a:lstStyle/>
          <a:p>
            <a:r>
              <a:rPr lang="en-US" sz="2200" b="1" baseline="30000" dirty="0">
                <a:solidFill>
                  <a:srgbClr val="005500"/>
                </a:solidFill>
                <a:cs typeface="Book Antiqua"/>
              </a:rPr>
              <a:t>163</a:t>
            </a:r>
            <a:r>
              <a:rPr lang="en-US" sz="2200" b="1" dirty="0">
                <a:solidFill>
                  <a:srgbClr val="005500"/>
                </a:solidFill>
                <a:cs typeface="Book Antiqua"/>
              </a:rPr>
              <a:t>Ho</a:t>
            </a:r>
            <a:r>
              <a:rPr lang="en-US" sz="2200" dirty="0">
                <a:solidFill>
                  <a:srgbClr val="005500"/>
                </a:solidFill>
                <a:cs typeface="Book Antiqua"/>
              </a:rPr>
              <a:t> </a:t>
            </a:r>
          </a:p>
          <a:p>
            <a:r>
              <a:rPr lang="en-US" sz="2200" i="1" dirty="0">
                <a:cs typeface="Book Antiqua"/>
              </a:rPr>
              <a:t>Q</a:t>
            </a:r>
            <a:r>
              <a:rPr lang="en-US" sz="2200" dirty="0">
                <a:cs typeface="Book Antiqua"/>
              </a:rPr>
              <a:t> = 2.83 </a:t>
            </a:r>
            <a:r>
              <a:rPr lang="en-US" sz="2200" dirty="0" err="1">
                <a:cs typeface="Book Antiqua"/>
              </a:rPr>
              <a:t>keV</a:t>
            </a:r>
            <a:r>
              <a:rPr lang="en-US" sz="2200" dirty="0">
                <a:cs typeface="Book Antiqua"/>
              </a:rPr>
              <a:t> </a:t>
            </a:r>
          </a:p>
          <a:p>
            <a:r>
              <a:rPr lang="en-US" sz="2200" i="1" dirty="0">
                <a:cs typeface="Book Antiqua"/>
              </a:rPr>
              <a:t>t</a:t>
            </a:r>
            <a:r>
              <a:rPr lang="en-US" sz="2200" i="1" baseline="-25000" dirty="0">
                <a:cs typeface="Book Antiqua"/>
              </a:rPr>
              <a:t>½</a:t>
            </a:r>
            <a:r>
              <a:rPr lang="en-US" sz="2200" dirty="0">
                <a:cs typeface="Book Antiqua"/>
              </a:rPr>
              <a:t> = 4750 years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153636" y="5293855"/>
            <a:ext cx="2653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cs typeface="Book Antiqua"/>
              </a:rPr>
              <a:t>De </a:t>
            </a:r>
            <a:r>
              <a:rPr lang="en-US" i="1" dirty="0" err="1">
                <a:cs typeface="Book Antiqua"/>
              </a:rPr>
              <a:t>Rújula</a:t>
            </a:r>
            <a:r>
              <a:rPr lang="en-US" i="1" dirty="0">
                <a:cs typeface="Book Antiqua"/>
              </a:rPr>
              <a:t> and </a:t>
            </a:r>
            <a:r>
              <a:rPr lang="en-US" i="1" dirty="0" err="1">
                <a:cs typeface="Book Antiqua"/>
              </a:rPr>
              <a:t>Lusignoli</a:t>
            </a:r>
            <a:r>
              <a:rPr lang="en-US" i="1" dirty="0">
                <a:cs typeface="Book Antiqua"/>
              </a:rPr>
              <a:t>, </a:t>
            </a:r>
            <a:r>
              <a:rPr lang="en-US" i="1" dirty="0" smtClean="0">
                <a:cs typeface="Book Antiqua"/>
              </a:rPr>
              <a:t>PLB </a:t>
            </a:r>
            <a:r>
              <a:rPr lang="en-US" b="1" i="1" dirty="0">
                <a:cs typeface="Book Antiqua"/>
              </a:rPr>
              <a:t>118</a:t>
            </a:r>
            <a:r>
              <a:rPr lang="en-US" i="1" dirty="0">
                <a:cs typeface="Book Antiqua"/>
              </a:rPr>
              <a:t> (1982) 429 </a:t>
            </a:r>
          </a:p>
        </p:txBody>
      </p:sp>
      <p:sp>
        <p:nvSpPr>
          <p:cNvPr id="199" name="Oval 198"/>
          <p:cNvSpPr/>
          <p:nvPr/>
        </p:nvSpPr>
        <p:spPr>
          <a:xfrm>
            <a:off x="1089620" y="2291817"/>
            <a:ext cx="120416" cy="1204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0" name="Oval 199"/>
          <p:cNvSpPr/>
          <p:nvPr/>
        </p:nvSpPr>
        <p:spPr>
          <a:xfrm>
            <a:off x="2961643" y="2925154"/>
            <a:ext cx="120416" cy="1204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1" name="Oval 200"/>
          <p:cNvSpPr/>
          <p:nvPr/>
        </p:nvSpPr>
        <p:spPr>
          <a:xfrm>
            <a:off x="1286361" y="3122130"/>
            <a:ext cx="120416" cy="1204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2" name="Oval 201"/>
          <p:cNvSpPr/>
          <p:nvPr/>
        </p:nvSpPr>
        <p:spPr>
          <a:xfrm>
            <a:off x="2205526" y="1499251"/>
            <a:ext cx="120416" cy="1204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3" name="Oval 202"/>
          <p:cNvSpPr/>
          <p:nvPr/>
        </p:nvSpPr>
        <p:spPr>
          <a:xfrm>
            <a:off x="2526133" y="3358486"/>
            <a:ext cx="120416" cy="1204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4" name="Oval 203"/>
          <p:cNvSpPr/>
          <p:nvPr/>
        </p:nvSpPr>
        <p:spPr>
          <a:xfrm>
            <a:off x="2991434" y="2144343"/>
            <a:ext cx="120416" cy="1204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8" name="Group 97"/>
          <p:cNvGrpSpPr/>
          <p:nvPr/>
        </p:nvGrpSpPr>
        <p:grpSpPr>
          <a:xfrm rot="16881029">
            <a:off x="1301171" y="1623085"/>
            <a:ext cx="1732236" cy="1743220"/>
            <a:chOff x="2364976" y="2379744"/>
            <a:chExt cx="1976497" cy="1989030"/>
          </a:xfrm>
        </p:grpSpPr>
        <p:sp>
          <p:nvSpPr>
            <p:cNvPr id="96" name="Teardrop 95"/>
            <p:cNvSpPr/>
            <p:nvPr/>
          </p:nvSpPr>
          <p:spPr>
            <a:xfrm rot="10800000">
              <a:off x="3353235" y="2379744"/>
              <a:ext cx="988238" cy="988238"/>
            </a:xfrm>
            <a:prstGeom prst="teardrop">
              <a:avLst/>
            </a:prstGeom>
            <a:gradFill flip="none" rotWithShape="1">
              <a:gsLst>
                <a:gs pos="0">
                  <a:srgbClr val="FFFF00">
                    <a:alpha val="75000"/>
                  </a:srgbClr>
                </a:gs>
                <a:gs pos="100000">
                  <a:srgbClr val="FFFFFF">
                    <a:alpha val="75000"/>
                  </a:srgbClr>
                </a:gs>
              </a:gsLst>
              <a:lin ang="5400000" scaled="0"/>
              <a:tileRect/>
            </a:gradFill>
            <a:ln w="12700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ardrop 96"/>
            <p:cNvSpPr/>
            <p:nvPr/>
          </p:nvSpPr>
          <p:spPr>
            <a:xfrm>
              <a:off x="2364976" y="3380536"/>
              <a:ext cx="988238" cy="988238"/>
            </a:xfrm>
            <a:prstGeom prst="teardrop">
              <a:avLst/>
            </a:prstGeom>
            <a:gradFill flip="none" rotWithShape="1">
              <a:gsLst>
                <a:gs pos="0">
                  <a:srgbClr val="FFFF00">
                    <a:alpha val="75000"/>
                  </a:srgbClr>
                </a:gs>
                <a:gs pos="100000">
                  <a:srgbClr val="FFFFFF">
                    <a:alpha val="75000"/>
                  </a:srgbClr>
                </a:gs>
              </a:gsLst>
              <a:lin ang="5400000" scaled="0"/>
              <a:tileRect/>
            </a:gradFill>
            <a:ln w="12700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5" name="Oval 204"/>
          <p:cNvSpPr/>
          <p:nvPr/>
        </p:nvSpPr>
        <p:spPr>
          <a:xfrm>
            <a:off x="3236770" y="2556510"/>
            <a:ext cx="120416" cy="1204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6" name="Oval 205"/>
          <p:cNvSpPr/>
          <p:nvPr/>
        </p:nvSpPr>
        <p:spPr>
          <a:xfrm>
            <a:off x="874940" y="2573559"/>
            <a:ext cx="120416" cy="1204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7" name="Oval 206"/>
          <p:cNvSpPr/>
          <p:nvPr/>
        </p:nvSpPr>
        <p:spPr>
          <a:xfrm>
            <a:off x="1173354" y="1713726"/>
            <a:ext cx="120416" cy="1204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8" name="Oval 207"/>
          <p:cNvSpPr/>
          <p:nvPr/>
        </p:nvSpPr>
        <p:spPr>
          <a:xfrm>
            <a:off x="2687041" y="1500210"/>
            <a:ext cx="120416" cy="1204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9" name="Oval 208"/>
          <p:cNvSpPr/>
          <p:nvPr/>
        </p:nvSpPr>
        <p:spPr>
          <a:xfrm>
            <a:off x="1892918" y="1330328"/>
            <a:ext cx="120416" cy="1204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0" name="Oval 209"/>
          <p:cNvSpPr/>
          <p:nvPr/>
        </p:nvSpPr>
        <p:spPr>
          <a:xfrm>
            <a:off x="2104159" y="3654847"/>
            <a:ext cx="120416" cy="12041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23" name="Group 222"/>
          <p:cNvGrpSpPr/>
          <p:nvPr/>
        </p:nvGrpSpPr>
        <p:grpSpPr>
          <a:xfrm>
            <a:off x="5597262" y="1347377"/>
            <a:ext cx="2482246" cy="2444935"/>
            <a:chOff x="5597262" y="1347377"/>
            <a:chExt cx="2482246" cy="2444935"/>
          </a:xfrm>
        </p:grpSpPr>
        <p:sp>
          <p:nvSpPr>
            <p:cNvPr id="211" name="Oval 210"/>
            <p:cNvSpPr/>
            <p:nvPr/>
          </p:nvSpPr>
          <p:spPr>
            <a:xfrm>
              <a:off x="7959092" y="2573559"/>
              <a:ext cx="120416" cy="120416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2" name="Oval 211"/>
            <p:cNvSpPr/>
            <p:nvPr/>
          </p:nvSpPr>
          <p:spPr>
            <a:xfrm>
              <a:off x="5597262" y="2590608"/>
              <a:ext cx="120416" cy="120416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3" name="Oval 212"/>
            <p:cNvSpPr/>
            <p:nvPr/>
          </p:nvSpPr>
          <p:spPr>
            <a:xfrm>
              <a:off x="5895676" y="1730775"/>
              <a:ext cx="120416" cy="120416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4" name="Oval 213"/>
            <p:cNvSpPr/>
            <p:nvPr/>
          </p:nvSpPr>
          <p:spPr>
            <a:xfrm>
              <a:off x="7409363" y="1517259"/>
              <a:ext cx="120416" cy="120416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5" name="Oval 214"/>
            <p:cNvSpPr/>
            <p:nvPr/>
          </p:nvSpPr>
          <p:spPr>
            <a:xfrm>
              <a:off x="6615240" y="1347377"/>
              <a:ext cx="120416" cy="120416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6" name="Oval 215"/>
            <p:cNvSpPr/>
            <p:nvPr/>
          </p:nvSpPr>
          <p:spPr>
            <a:xfrm>
              <a:off x="6826481" y="3671896"/>
              <a:ext cx="120416" cy="120416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7" name="Oval 216"/>
            <p:cNvSpPr/>
            <p:nvPr/>
          </p:nvSpPr>
          <p:spPr>
            <a:xfrm>
              <a:off x="5815563" y="2310629"/>
              <a:ext cx="120416" cy="120416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8" name="Oval 217"/>
            <p:cNvSpPr/>
            <p:nvPr/>
          </p:nvSpPr>
          <p:spPr>
            <a:xfrm>
              <a:off x="7687586" y="2943966"/>
              <a:ext cx="120416" cy="120416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9" name="Oval 218"/>
            <p:cNvSpPr/>
            <p:nvPr/>
          </p:nvSpPr>
          <p:spPr>
            <a:xfrm>
              <a:off x="6012304" y="3140942"/>
              <a:ext cx="120416" cy="120416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0" name="Oval 219"/>
            <p:cNvSpPr/>
            <p:nvPr/>
          </p:nvSpPr>
          <p:spPr>
            <a:xfrm>
              <a:off x="6931469" y="1518063"/>
              <a:ext cx="120416" cy="120416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1" name="Oval 220"/>
            <p:cNvSpPr/>
            <p:nvPr/>
          </p:nvSpPr>
          <p:spPr>
            <a:xfrm>
              <a:off x="7252076" y="3377298"/>
              <a:ext cx="120416" cy="120416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2" name="Oval 221"/>
            <p:cNvSpPr/>
            <p:nvPr/>
          </p:nvSpPr>
          <p:spPr>
            <a:xfrm>
              <a:off x="7717377" y="2163155"/>
              <a:ext cx="120416" cy="120416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24" name="TextBox 223"/>
          <p:cNvSpPr txBox="1"/>
          <p:nvPr/>
        </p:nvSpPr>
        <p:spPr>
          <a:xfrm>
            <a:off x="111861" y="3041841"/>
            <a:ext cx="1388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Book Antiqua"/>
                <a:cs typeface="Book Antiqua"/>
              </a:rPr>
              <a:t>(some e</a:t>
            </a:r>
            <a:r>
              <a:rPr lang="en-US" baseline="30000">
                <a:latin typeface="Book Antiqua"/>
                <a:cs typeface="Book Antiqua"/>
              </a:rPr>
              <a:t>-</a:t>
            </a:r>
            <a:r>
              <a:rPr lang="en-US">
                <a:latin typeface="Book Antiqua"/>
                <a:cs typeface="Book Antiqua"/>
              </a:rPr>
              <a:t> omitted)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6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5" grpId="0" animBg="1"/>
      <p:bldP spid="46" grpId="0" animBg="1"/>
      <p:bldP spid="99" grpId="0" animBg="1"/>
      <p:bldP spid="99" grpId="1" animBg="1"/>
      <p:bldP spid="180" grpId="0"/>
      <p:bldP spid="187" grpId="0" animBg="1"/>
      <p:bldP spid="187" grpId="1" animBg="1"/>
      <p:bldP spid="190" grpId="0" animBg="1"/>
      <p:bldP spid="196" grpId="0" animBg="1"/>
      <p:bldP spid="1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State of the Art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 -- NNPSS 2018</a:t>
            </a:r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08878" y="1411340"/>
            <a:ext cx="5831505" cy="4845617"/>
            <a:chOff x="208878" y="1322530"/>
            <a:chExt cx="5831505" cy="484561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878" y="1322530"/>
              <a:ext cx="5831505" cy="458687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61203" y="5798815"/>
              <a:ext cx="40346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>
                  <a:latin typeface="Book Antiqua"/>
                  <a:cs typeface="Book Antiqua"/>
                </a:rPr>
                <a:t>Figure from J. Wilkerson, Neutrino 2012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85608" y="5498084"/>
              <a:ext cx="6474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Book Antiqua"/>
                  <a:cs typeface="Book Antiqua"/>
                </a:rPr>
                <a:t>Year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-513916" y="3132155"/>
              <a:ext cx="18149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Book Antiqua"/>
                  <a:cs typeface="Book Antiqua"/>
                </a:rPr>
                <a:t>Mass Limit (eV)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530409" y="1625144"/>
            <a:ext cx="1293718" cy="3780145"/>
            <a:chOff x="1530409" y="1545215"/>
            <a:chExt cx="1293718" cy="3780145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1530409" y="1545215"/>
              <a:ext cx="0" cy="3780145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530409" y="3096153"/>
              <a:ext cx="1293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Book Antiqua"/>
                  <a:cs typeface="Book Antiqua"/>
                </a:rPr>
                <a:t>Neutrinos discovered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441357" y="3619985"/>
            <a:ext cx="83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Book Antiqua"/>
                <a:cs typeface="Book Antiqua"/>
              </a:rPr>
              <a:t>Mainz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73597" y="328655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Book Antiqua"/>
                <a:cs typeface="Book Antiqua"/>
              </a:rPr>
              <a:t>Troitsk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41942" y="2775099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Book Antiqua"/>
                <a:cs typeface="Book Antiqua"/>
              </a:rPr>
              <a:t>MIBETA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159582" y="1571858"/>
            <a:ext cx="1293718" cy="3833431"/>
            <a:chOff x="3159582" y="1571858"/>
            <a:chExt cx="1293718" cy="3833431"/>
          </a:xfrm>
        </p:grpSpPr>
        <p:cxnSp>
          <p:nvCxnSpPr>
            <p:cNvPr id="23" name="Straight Connector 22"/>
            <p:cNvCxnSpPr/>
            <p:nvPr/>
          </p:nvCxnSpPr>
          <p:spPr>
            <a:xfrm flipV="1">
              <a:off x="4320437" y="1625144"/>
              <a:ext cx="0" cy="3780145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159582" y="1571858"/>
              <a:ext cx="12937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Book Antiqua"/>
                  <a:cs typeface="Book Antiqua"/>
                </a:rPr>
                <a:t>SuperK oscillation result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528723" y="1574841"/>
            <a:ext cx="1293718" cy="3839329"/>
            <a:chOff x="4528723" y="1574841"/>
            <a:chExt cx="1293718" cy="383932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4561646" y="1634025"/>
              <a:ext cx="0" cy="3780145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528723" y="1574841"/>
              <a:ext cx="12937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Book Antiqua"/>
                  <a:cs typeface="Book Antiqua"/>
                </a:rPr>
                <a:t>SNO oscillation result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17015" y="4140441"/>
            <a:ext cx="2893672" cy="1152363"/>
            <a:chOff x="6017015" y="4140441"/>
            <a:chExt cx="2893672" cy="115236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17015" y="4140441"/>
              <a:ext cx="2893672" cy="1152363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33" name="Straight Connector 32"/>
            <p:cNvCxnSpPr/>
            <p:nvPr/>
          </p:nvCxnSpPr>
          <p:spPr>
            <a:xfrm flipH="1">
              <a:off x="6740603" y="4662295"/>
              <a:ext cx="79928" cy="16873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1417" y="1428051"/>
            <a:ext cx="3180416" cy="2767785"/>
          </a:xfrm>
        </p:spPr>
        <p:txBody>
          <a:bodyPr/>
          <a:lstStyle/>
          <a:p>
            <a:r>
              <a:rPr lang="en-US"/>
              <a:t>Two more decades until oscillation limit</a:t>
            </a:r>
          </a:p>
          <a:p>
            <a:r>
              <a:rPr lang="en-US"/>
              <a:t>No longer quasi-degenerate below 0.1 eV</a:t>
            </a:r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3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ueCorners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ueCorners" id="{C1C8A83E-EC81-3049-8F4F-F306374AB6B5}" vid="{4D73B7F5-BCD5-574D-817C-C09FF621C2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BlueCorners</Template>
  <TotalTime>2267</TotalTime>
  <Words>2711</Words>
  <Application>Microsoft Macintosh PowerPoint</Application>
  <PresentationFormat>On-screen Show (4:3)</PresentationFormat>
  <Paragraphs>539</Paragraphs>
  <Slides>49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.LucidaGrandeUI</vt:lpstr>
      <vt:lpstr>Adobe Garamond Pro</vt:lpstr>
      <vt:lpstr>Book Antiqua</vt:lpstr>
      <vt:lpstr>Calibri</vt:lpstr>
      <vt:lpstr>Curlz MT</vt:lpstr>
      <vt:lpstr>Mangal</vt:lpstr>
      <vt:lpstr>Symbol</vt:lpstr>
      <vt:lpstr>Wingdings</vt:lpstr>
      <vt:lpstr>Arial</vt:lpstr>
      <vt:lpstr>BlueCorners</vt:lpstr>
      <vt:lpstr>Equation</vt:lpstr>
      <vt:lpstr>Experimental Neutrino Physics II: The Nature of Neutrinos</vt:lpstr>
      <vt:lpstr>Outline</vt:lpstr>
      <vt:lpstr>Neutrino Mass Scale</vt:lpstr>
      <vt:lpstr>Neutrino Mass from Cosmology...</vt:lpstr>
      <vt:lpstr>.. or 0nbb ...</vt:lpstr>
      <vt:lpstr>...or Supernovae?</vt:lpstr>
      <vt:lpstr>Direct mn from b decay</vt:lpstr>
      <vt:lpstr>Direct mn from Electron Capture</vt:lpstr>
      <vt:lpstr>The State of the Art</vt:lpstr>
      <vt:lpstr>Outline</vt:lpstr>
      <vt:lpstr>The MAC-E Filter</vt:lpstr>
      <vt:lpstr>KATRIN</vt:lpstr>
      <vt:lpstr>Cyclotron Radiation Emission Spectroscopy</vt:lpstr>
      <vt:lpstr>Project 8</vt:lpstr>
      <vt:lpstr>Microcalorimetry</vt:lpstr>
      <vt:lpstr>ECHo: Metallic Magnetic Calorimeter</vt:lpstr>
      <vt:lpstr>HOLMES: Transition-Edge Sensor</vt:lpstr>
      <vt:lpstr>Outline</vt:lpstr>
      <vt:lpstr>Molecular Tritium</vt:lpstr>
      <vt:lpstr>Atomic T Source?</vt:lpstr>
      <vt:lpstr>163Ho: Shakeup, Shakeoff, and More</vt:lpstr>
      <vt:lpstr>Outline</vt:lpstr>
      <vt:lpstr>KATRIN: 83mKr Spectroscopy</vt:lpstr>
      <vt:lpstr>KATRIN: Very First Tritium</vt:lpstr>
      <vt:lpstr>KATRIN: First Tritium Scan</vt:lpstr>
      <vt:lpstr>ECHo: A Precise Spectrum</vt:lpstr>
      <vt:lpstr>ECHo-1k: The Beginning</vt:lpstr>
      <vt:lpstr>Outline</vt:lpstr>
      <vt:lpstr>A Majorana Motivation</vt:lpstr>
      <vt:lpstr>Neutrinoless Double Beta Decay</vt:lpstr>
      <vt:lpstr>Searching for a Very Rare Decay</vt:lpstr>
      <vt:lpstr>Sensitivity and Exposure</vt:lpstr>
      <vt:lpstr>Is One Nuclide Best?</vt:lpstr>
      <vt:lpstr>Background Considerations</vt:lpstr>
      <vt:lpstr>Designing a 0nbb Search</vt:lpstr>
      <vt:lpstr>Outline</vt:lpstr>
      <vt:lpstr>76Ge – Majorana Demonstrator</vt:lpstr>
      <vt:lpstr>76Ge – GERDA</vt:lpstr>
      <vt:lpstr>130Te – CUORE </vt:lpstr>
      <vt:lpstr>130Te – SNO+</vt:lpstr>
      <vt:lpstr>136Xe – EXO </vt:lpstr>
      <vt:lpstr>136Xe – KamLAND-Zen</vt:lpstr>
      <vt:lpstr>Outline</vt:lpstr>
      <vt:lpstr>0nbb: Current Status</vt:lpstr>
      <vt:lpstr>Toward Ton-Scale</vt:lpstr>
      <vt:lpstr>A Shameless Advertisement, Again</vt:lpstr>
      <vt:lpstr>Backup</vt:lpstr>
      <vt:lpstr>Whatever Happened to 187Re?</vt:lpstr>
      <vt:lpstr>115In: A Dark Horse Isotope?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Parno</dc:creator>
  <cp:lastModifiedBy>Diana Parno</cp:lastModifiedBy>
  <cp:revision>93</cp:revision>
  <dcterms:created xsi:type="dcterms:W3CDTF">2018-06-20T14:32:30Z</dcterms:created>
  <dcterms:modified xsi:type="dcterms:W3CDTF">2018-06-22T09:22:16Z</dcterms:modified>
</cp:coreProperties>
</file>