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7"/>
  </p:notesMasterIdLst>
  <p:sldIdLst>
    <p:sldId id="256" r:id="rId2"/>
    <p:sldId id="303" r:id="rId3"/>
    <p:sldId id="259" r:id="rId4"/>
    <p:sldId id="260" r:id="rId5"/>
    <p:sldId id="257" r:id="rId6"/>
    <p:sldId id="281" r:id="rId7"/>
    <p:sldId id="267" r:id="rId8"/>
    <p:sldId id="270" r:id="rId9"/>
    <p:sldId id="268" r:id="rId10"/>
    <p:sldId id="299" r:id="rId11"/>
    <p:sldId id="269" r:id="rId12"/>
    <p:sldId id="271" r:id="rId13"/>
    <p:sldId id="297" r:id="rId14"/>
    <p:sldId id="298" r:id="rId15"/>
    <p:sldId id="273" r:id="rId16"/>
    <p:sldId id="261" r:id="rId17"/>
    <p:sldId id="275" r:id="rId18"/>
    <p:sldId id="300" r:id="rId19"/>
    <p:sldId id="262" r:id="rId20"/>
    <p:sldId id="263" r:id="rId21"/>
    <p:sldId id="276" r:id="rId22"/>
    <p:sldId id="301" r:id="rId23"/>
    <p:sldId id="302" r:id="rId24"/>
    <p:sldId id="277" r:id="rId25"/>
    <p:sldId id="278" r:id="rId26"/>
    <p:sldId id="274" r:id="rId27"/>
    <p:sldId id="282" r:id="rId28"/>
    <p:sldId id="283" r:id="rId29"/>
    <p:sldId id="304" r:id="rId30"/>
    <p:sldId id="284" r:id="rId31"/>
    <p:sldId id="285" r:id="rId32"/>
    <p:sldId id="286" r:id="rId33"/>
    <p:sldId id="296" r:id="rId34"/>
    <p:sldId id="288" r:id="rId35"/>
    <p:sldId id="295" r:id="rId36"/>
    <p:sldId id="289" r:id="rId37"/>
    <p:sldId id="305" r:id="rId38"/>
    <p:sldId id="306" r:id="rId39"/>
    <p:sldId id="294" r:id="rId40"/>
    <p:sldId id="264" r:id="rId41"/>
    <p:sldId id="290" r:id="rId42"/>
    <p:sldId id="291" r:id="rId43"/>
    <p:sldId id="292" r:id="rId44"/>
    <p:sldId id="258" r:id="rId45"/>
    <p:sldId id="28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1E1F4"/>
    <a:srgbClr val="4D6BF9"/>
    <a:srgbClr val="8DE9FC"/>
    <a:srgbClr val="5296D8"/>
    <a:srgbClr val="EB8005"/>
    <a:srgbClr val="AFCDFC"/>
    <a:srgbClr val="BEFCED"/>
    <a:srgbClr val="A8D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/>
    <p:restoredTop sz="94692"/>
  </p:normalViewPr>
  <p:slideViewPr>
    <p:cSldViewPr snapToGrid="0" snapToObjects="1">
      <p:cViewPr>
        <p:scale>
          <a:sx n="94" d="100"/>
          <a:sy n="94" d="100"/>
        </p:scale>
        <p:origin x="-11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2EA45-7D96-4042-88D3-C142C5EE6F64}" type="datetimeFigureOut">
              <a:rPr lang="en-US" smtClean="0"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30E21-CFB4-C74F-8C3C-A6E8C3D47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1C7CC-C0B4-2C44-A88E-702EE6C2055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6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30E21-CFB4-C74F-8C3C-A6E8C3D476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0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E19-7217-6342-A8EF-C591CAAE1B18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185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1" y="91088"/>
            <a:ext cx="1484380" cy="98267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8C41-5439-4F43-A933-DE53130513A3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7BD-CBAB-8347-8891-11A651C2417C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671" y="549514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6043" y="428601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6" name="Right Triangle 35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ight Triangle 36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ight Triangle 37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ight Triangle 38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162"/>
            <a:ext cx="1317764" cy="116316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94130"/>
            <a:ext cx="7886700" cy="1030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28650" y="148991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353" y="6344777"/>
            <a:ext cx="12017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i="1">
                <a:solidFill>
                  <a:schemeClr val="accent6"/>
                </a:solidFill>
              </a:defRPr>
            </a:lvl1pPr>
          </a:lstStyle>
          <a:p>
            <a:fld id="{3DC2E31E-4B5A-2E46-9701-CFAEA692F6D4}" type="datetime1">
              <a:rPr lang="en-US" smtClean="0"/>
              <a:t>6/21/18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8504" y="6356351"/>
            <a:ext cx="4086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i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9481" y="6356351"/>
            <a:ext cx="1164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i="1">
                <a:solidFill>
                  <a:schemeClr val="accent6"/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ight Triangle 11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Triangle 12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Triangle 13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Triangle 14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628651" y="1046025"/>
            <a:ext cx="7886700" cy="11042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701"/>
            <a:ext cx="774090" cy="68327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6669742"/>
            <a:ext cx="9144001" cy="188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37538"/>
            <a:ext cx="7886700" cy="4351338"/>
          </a:xfrm>
        </p:spPr>
        <p:txBody>
          <a:bodyPr>
            <a:normAutofit/>
          </a:bodyPr>
          <a:lstStyle>
            <a:lvl1pPr marL="349250" indent="-349250">
              <a:buClr>
                <a:srgbClr val="0070C0"/>
              </a:buClr>
              <a:buFont typeface=".LucidaGrandeUI" charset="0"/>
              <a:buChar char="◆"/>
              <a:tabLst/>
              <a:defRPr sz="2400"/>
            </a:lvl1pPr>
            <a:lvl2pPr marL="804863" indent="-347663">
              <a:buClr>
                <a:srgbClr val="0070C0"/>
              </a:buClr>
              <a:buFont typeface=".LucidaGrandeUI" charset="0"/>
              <a:buChar char="◆"/>
              <a:tabLst/>
              <a:defRPr sz="2400"/>
            </a:lvl2pPr>
            <a:lvl3pPr marL="12604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3pPr>
            <a:lvl4pPr marL="17176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4pPr>
            <a:lvl5pPr marL="2173288" indent="-344488">
              <a:buClr>
                <a:srgbClr val="0070C0"/>
              </a:buClr>
              <a:buFont typeface=".LucidaGrandeUI" charset="0"/>
              <a:buChar char="◆"/>
              <a:tabLst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81" y="6576062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2658AB43-A4DA-CB47-9B5C-23E7A29D626A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80469"/>
            <a:ext cx="53340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Parno</a:t>
            </a:r>
            <a:r>
              <a:rPr lang="en-US" dirty="0" smtClean="0"/>
              <a:t> -- Experimental Neutrino Physics I -- NNPSS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71504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8651" y="1013941"/>
            <a:ext cx="7886700" cy="45719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" y="6351943"/>
            <a:ext cx="760581" cy="50351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33593-B6A1-434B-B087-B7C8F6A50B2E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EF1E-ED0B-A648-84D1-2C10F8F0D9B1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C8F43-6802-284A-B93D-71714862AF0B}" type="datetime1">
              <a:rPr lang="en-US" smtClean="0"/>
              <a:t>6/21/18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AC7B-EB1D-3E48-92C0-4E553888C999}" type="datetime1">
              <a:rPr lang="en-US" smtClean="0"/>
              <a:t>6/21/18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290-E846-1948-858F-FF799FA82E24}" type="datetime1">
              <a:rPr lang="en-US" smtClean="0"/>
              <a:t>6/21/18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4A2F-D180-BC45-BE20-2C3B5F023D0B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3716-0079-6343-9A7C-25CA177C4C79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F33B2-03D3-964F-ADD4-C9B292C8A69C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pply.interfolio.com/514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Neutrino </a:t>
            </a:r>
            <a:r>
              <a:rPr lang="en-US" dirty="0" smtClean="0"/>
              <a:t>Physics I:</a:t>
            </a:r>
            <a:br>
              <a:rPr lang="en-US" dirty="0" smtClean="0"/>
            </a:br>
            <a:r>
              <a:rPr lang="en-US" dirty="0" smtClean="0"/>
              <a:t>Working with Neutrinos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72736" y="4468091"/>
            <a:ext cx="8873836" cy="2130137"/>
          </a:xfrm>
        </p:spPr>
        <p:txBody>
          <a:bodyPr>
            <a:normAutofit/>
          </a:bodyPr>
          <a:lstStyle/>
          <a:p>
            <a:r>
              <a:rPr lang="en-US" dirty="0" smtClean="0"/>
              <a:t>Diana </a:t>
            </a:r>
            <a:r>
              <a:rPr lang="en-US" dirty="0" err="1" smtClean="0"/>
              <a:t>Parno</a:t>
            </a:r>
            <a:endParaRPr lang="en-US" dirty="0" smtClean="0"/>
          </a:p>
          <a:p>
            <a:r>
              <a:rPr lang="en-US" dirty="0" smtClean="0"/>
              <a:t>Carnegie Mellon University</a:t>
            </a:r>
          </a:p>
          <a:p>
            <a:r>
              <a:rPr lang="en-US" dirty="0" smtClean="0"/>
              <a:t>National Nuclear Physics Summer School, New Haven, CT</a:t>
            </a:r>
          </a:p>
          <a:p>
            <a:r>
              <a:rPr lang="en-US" dirty="0" smtClean="0"/>
              <a:t>22 June </a:t>
            </a:r>
            <a:r>
              <a:rPr lang="en-US" dirty="0" smtClean="0"/>
              <a:t>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15" y="-20830"/>
            <a:ext cx="7886700" cy="1325563"/>
          </a:xfrm>
        </p:spPr>
        <p:txBody>
          <a:bodyPr/>
          <a:lstStyle/>
          <a:p>
            <a:r>
              <a:rPr lang="en-US" dirty="0" smtClean="0"/>
              <a:t>Neutrinos from Accelerators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156" y="2785766"/>
            <a:ext cx="5102087" cy="38326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0597" y="1181909"/>
            <a:ext cx="8594864" cy="4351338"/>
          </a:xfrm>
        </p:spPr>
        <p:txBody>
          <a:bodyPr/>
          <a:lstStyle/>
          <a:p>
            <a:r>
              <a:rPr lang="en-US" dirty="0" smtClean="0"/>
              <a:t>Neutrinos are </a:t>
            </a:r>
            <a:r>
              <a:rPr lang="en-US" dirty="0"/>
              <a:t>emitted </a:t>
            </a:r>
            <a:r>
              <a:rPr lang="en-US" dirty="0" smtClean="0"/>
              <a:t>from meson beam with a </a:t>
            </a:r>
            <a:r>
              <a:rPr lang="en-US" dirty="0"/>
              <a:t>continuous </a:t>
            </a:r>
            <a:r>
              <a:rPr lang="en-US" dirty="0" smtClean="0"/>
              <a:t>distribution </a:t>
            </a:r>
            <a:r>
              <a:rPr lang="en-US" dirty="0"/>
              <a:t>of energy and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An off-axis detector sees a neutrino beam with a tighter energy spread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3843" y="2785766"/>
            <a:ext cx="2862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Plot: McDonald, </a:t>
            </a:r>
            <a:r>
              <a:rPr lang="en-US" i="1" dirty="0" err="1" smtClean="0"/>
              <a:t>arXiv</a:t>
            </a:r>
            <a:r>
              <a:rPr lang="en-US" i="1" dirty="0" smtClean="0"/>
              <a:t>: </a:t>
            </a:r>
            <a:r>
              <a:rPr lang="mr-IN" i="1" dirty="0" smtClean="0"/>
              <a:t>0111033</a:t>
            </a:r>
            <a:r>
              <a:rPr lang="en-US" i="1" dirty="0" smtClean="0"/>
              <a:t> [</a:t>
            </a:r>
            <a:r>
              <a:rPr lang="mr-IN" i="1" dirty="0" err="1" smtClean="0"/>
              <a:t>hep-ex</a:t>
            </a:r>
            <a:r>
              <a:rPr lang="en-US" i="1" dirty="0" smtClean="0"/>
              <a:t>]</a:t>
            </a:r>
          </a:p>
          <a:p>
            <a:endParaRPr lang="en-US" i="1" dirty="0"/>
          </a:p>
          <a:p>
            <a:r>
              <a:rPr lang="en-US" i="1" dirty="0" smtClean="0"/>
              <a:t>Preprint includes detailed derivation!</a:t>
            </a:r>
            <a:endParaRPr lang="en-US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25004" y="3466071"/>
            <a:ext cx="1900834" cy="2637183"/>
            <a:chOff x="4525004" y="3466071"/>
            <a:chExt cx="1900834" cy="2637183"/>
          </a:xfrm>
        </p:grpSpPr>
        <p:sp>
          <p:nvSpPr>
            <p:cNvPr id="8" name="Curved Up Arrow 7"/>
            <p:cNvSpPr/>
            <p:nvPr/>
          </p:nvSpPr>
          <p:spPr>
            <a:xfrm rot="15175470">
              <a:off x="4398255" y="4075672"/>
              <a:ext cx="2637183" cy="141798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584643">
              <a:off x="4525004" y="4608676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Increasing angle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81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426450" cy="1325563"/>
          </a:xfrm>
        </p:spPr>
        <p:txBody>
          <a:bodyPr/>
          <a:lstStyle/>
          <a:p>
            <a:r>
              <a:rPr lang="en-US" dirty="0" smtClean="0"/>
              <a:t>Neutrinos from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83" y="1111811"/>
            <a:ext cx="8674376" cy="889058"/>
          </a:xfrm>
        </p:spPr>
        <p:txBody>
          <a:bodyPr/>
          <a:lstStyle/>
          <a:p>
            <a:r>
              <a:rPr lang="en-US" dirty="0" smtClean="0"/>
              <a:t>Cosmic rays interact in upper atmosphere, making muons</a:t>
            </a:r>
          </a:p>
          <a:p>
            <a:r>
              <a:rPr lang="en-US" dirty="0" smtClean="0"/>
              <a:t>Muons decay, producing neutrinos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11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983" y="2041703"/>
            <a:ext cx="9379088" cy="405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Use </a:t>
            </a:r>
            <a:r>
              <a:rPr lang="en-US" dirty="0" smtClean="0"/>
              <a:t>angular distribution to probe different path lengths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1" y="2483061"/>
            <a:ext cx="8633758" cy="4345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0229" y="6491187"/>
            <a:ext cx="55453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David </a:t>
            </a:r>
            <a:r>
              <a:rPr lang="en-US" dirty="0" err="1" smtClean="0">
                <a:solidFill>
                  <a:schemeClr val="bg1"/>
                </a:solidFill>
              </a:rPr>
              <a:t>Fierstein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 Scientific American, August 1999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1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from Beyond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84" y="1161021"/>
            <a:ext cx="8905316" cy="936720"/>
          </a:xfrm>
        </p:spPr>
        <p:txBody>
          <a:bodyPr/>
          <a:lstStyle/>
          <a:p>
            <a:r>
              <a:rPr lang="en-US" dirty="0" smtClean="0"/>
              <a:t>Multi-messenger astronomy era </a:t>
            </a:r>
            <a:r>
              <a:rPr lang="mr-IN" dirty="0" smtClean="0"/>
              <a:t>–</a:t>
            </a:r>
            <a:r>
              <a:rPr lang="en-US" dirty="0" smtClean="0"/>
              <a:t> combination of data from photons, neutrinos, and gravitational waves </a:t>
            </a:r>
            <a:r>
              <a:rPr lang="mr-IN" dirty="0" smtClean="0"/>
              <a:t>–</a:t>
            </a:r>
            <a:r>
              <a:rPr lang="en-US" dirty="0" smtClean="0"/>
              <a:t> is beginning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79" y="1855171"/>
            <a:ext cx="7292041" cy="4738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78099" y="1899766"/>
            <a:ext cx="308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Slide from Ignacio </a:t>
            </a:r>
            <a:r>
              <a:rPr lang="en-US" i="1" dirty="0" err="1" smtClean="0"/>
              <a:t>Taboada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92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Energy Scales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851"/>
            <a:ext cx="7226300" cy="2750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792" y="3622131"/>
            <a:ext cx="4891007" cy="3323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5346" y="981851"/>
            <a:ext cx="250260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smtClean="0"/>
              <a:t>From Nature...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5385" y="4674921"/>
            <a:ext cx="2036024" cy="95410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... </a:t>
            </a:r>
            <a:r>
              <a:rPr lang="en-US" sz="2800" dirty="0"/>
              <a:t>a</a:t>
            </a:r>
            <a:r>
              <a:rPr lang="en-US" sz="2800" dirty="0" smtClean="0"/>
              <a:t>nd from scientists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25217" y="2239617"/>
            <a:ext cx="2994992" cy="265043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58008" y="2239617"/>
            <a:ext cx="2630568" cy="265043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H="1">
            <a:off x="16371" y="5903234"/>
            <a:ext cx="37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Graphics: Kate </a:t>
            </a:r>
            <a:r>
              <a:rPr lang="en-US" i="1" dirty="0" err="1" smtClean="0"/>
              <a:t>Scholberg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8639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Energy Scales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75" y="1159427"/>
            <a:ext cx="8594864" cy="681686"/>
          </a:xfrm>
        </p:spPr>
        <p:txBody>
          <a:bodyPr/>
          <a:lstStyle/>
          <a:p>
            <a:r>
              <a:rPr lang="en-US" dirty="0" smtClean="0"/>
              <a:t>Let’s make that picture a little more quantitative 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14</a:t>
            </a:fld>
            <a:endParaRPr lang="en-US"/>
          </a:p>
        </p:txBody>
      </p:sp>
      <p:pic>
        <p:nvPicPr>
          <p:cNvPr id="2050" name="Picture 2" descr="http://inspirehep.net/record/944151/files/figs_all-nu-spectrum-mo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923" y="1567299"/>
            <a:ext cx="6467320" cy="510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6549" y="5288256"/>
            <a:ext cx="325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Katz, </a:t>
            </a:r>
            <a:r>
              <a:rPr lang="en-US" i="1" dirty="0" err="1" smtClean="0"/>
              <a:t>Prog</a:t>
            </a:r>
            <a:r>
              <a:rPr lang="en-US" i="1" dirty="0" smtClean="0"/>
              <a:t>. Part. </a:t>
            </a:r>
            <a:r>
              <a:rPr lang="en-US" i="1" dirty="0" err="1" smtClean="0"/>
              <a:t>Nucl</a:t>
            </a:r>
            <a:r>
              <a:rPr lang="en-US" i="1" dirty="0" smtClean="0"/>
              <a:t>. Phys. </a:t>
            </a:r>
            <a:r>
              <a:rPr lang="en-US" b="1" i="1" dirty="0" smtClean="0"/>
              <a:t>67</a:t>
            </a:r>
            <a:r>
              <a:rPr lang="en-US" i="1" dirty="0" smtClean="0"/>
              <a:t> (2012) </a:t>
            </a:r>
            <a:r>
              <a:rPr lang="uk-UA" i="1" dirty="0" smtClean="0"/>
              <a:t>651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81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319392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Neutrino sources</a:t>
            </a:r>
          </a:p>
          <a:p>
            <a:r>
              <a:rPr lang="en-US" dirty="0" smtClean="0"/>
              <a:t>Neutrino detectors</a:t>
            </a:r>
          </a:p>
          <a:p>
            <a:pPr lvl="1"/>
            <a:r>
              <a:rPr lang="en-US" dirty="0" smtClean="0"/>
              <a:t>Charged-current interactions</a:t>
            </a:r>
          </a:p>
          <a:p>
            <a:pPr lvl="1"/>
            <a:r>
              <a:rPr lang="en-US" dirty="0" smtClean="0"/>
              <a:t>Neutral-current interactions</a:t>
            </a:r>
          </a:p>
          <a:p>
            <a:pPr lvl="1"/>
            <a:r>
              <a:rPr lang="en-US" dirty="0" smtClean="0"/>
              <a:t>A few detector technologies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Neutrino oscillations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1461" y="5846859"/>
            <a:ext cx="247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https://</a:t>
            </a:r>
            <a:r>
              <a:rPr lang="en-US" i="1" dirty="0" err="1" smtClean="0"/>
              <a:t>xkcd.com</a:t>
            </a:r>
            <a:r>
              <a:rPr lang="en-US" i="1" dirty="0" smtClean="0"/>
              <a:t>/1132/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204" y="1841869"/>
            <a:ext cx="3302191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</a:t>
            </a:r>
            <a:r>
              <a:rPr lang="en-US" dirty="0" smtClean="0"/>
              <a:t>Detection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10" y="1271952"/>
            <a:ext cx="8229600" cy="4525963"/>
          </a:xfrm>
        </p:spPr>
        <p:txBody>
          <a:bodyPr/>
          <a:lstStyle/>
          <a:p>
            <a:r>
              <a:rPr lang="en-US" dirty="0"/>
              <a:t> Charged-current interactions</a:t>
            </a:r>
          </a:p>
          <a:p>
            <a:pPr lvl="1"/>
            <a:r>
              <a:rPr lang="en-US" dirty="0"/>
              <a:t> W</a:t>
            </a:r>
            <a:r>
              <a:rPr lang="en-US" baseline="30000" dirty="0"/>
              <a:t>±</a:t>
            </a:r>
            <a:r>
              <a:rPr lang="en-US" dirty="0"/>
              <a:t> boson exchange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Initial neutrino      final </a:t>
            </a:r>
            <a:r>
              <a:rPr lang="en-US" dirty="0" smtClean="0">
                <a:ea typeface="Wingdings"/>
                <a:sym typeface="Wingdings"/>
              </a:rPr>
              <a:t>charged </a:t>
            </a:r>
            <a:r>
              <a:rPr lang="en-US" dirty="0">
                <a:ea typeface="Wingdings"/>
                <a:sym typeface="Wingdings"/>
              </a:rPr>
              <a:t>lepton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8132-C908-9E47-B380-964BD6409B77}" type="slidenum">
              <a:t>16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81770" y="2276426"/>
            <a:ext cx="371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6563142" y="1680920"/>
            <a:ext cx="1644692" cy="1253198"/>
            <a:chOff x="6169941" y="1325024"/>
            <a:chExt cx="1644692" cy="125319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243275" y="1554095"/>
              <a:ext cx="543872" cy="5165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225314" y="1545214"/>
              <a:ext cx="527711" cy="5165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797453" y="2049973"/>
              <a:ext cx="441908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454801" y="1920530"/>
              <a:ext cx="359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p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28158" y="1325024"/>
              <a:ext cx="359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87147" y="1718507"/>
              <a:ext cx="50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W</a:t>
              </a:r>
              <a:r>
                <a:rPr lang="en-US" i="1" baseline="30000"/>
                <a:t>+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10800000">
              <a:off x="7225314" y="2061718"/>
              <a:ext cx="543872" cy="5165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 flipV="1">
              <a:off x="6259436" y="2049973"/>
              <a:ext cx="527711" cy="5165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295608" y="1358511"/>
              <a:ext cx="406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e</a:t>
              </a:r>
              <a:r>
                <a:rPr lang="en-US" i="1" baseline="30000"/>
                <a:t>+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69941" y="1969280"/>
              <a:ext cx="40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v</a:t>
              </a:r>
              <a:r>
                <a:rPr lang="en-US" i="1" baseline="-25000"/>
                <a:t>e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6453073" y="2049973"/>
              <a:ext cx="334074" cy="310882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243275" y="1545214"/>
              <a:ext cx="274546" cy="269591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238922" y="1778000"/>
              <a:ext cx="274546" cy="27197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7454801" y="2289862"/>
              <a:ext cx="303400" cy="27661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6029569" y="1383300"/>
            <a:ext cx="289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Book Antiqua"/>
                <a:cs typeface="Book Antiqua"/>
              </a:rPr>
              <a:t>Example: inverse beta decay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388071" y="2790767"/>
            <a:ext cx="2940132" cy="3591239"/>
            <a:chOff x="213215" y="3320212"/>
            <a:chExt cx="2485674" cy="303613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215" y="3345868"/>
              <a:ext cx="2355351" cy="3010482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213215" y="3320212"/>
              <a:ext cx="1746257" cy="312244"/>
              <a:chOff x="2920403" y="3621873"/>
              <a:chExt cx="1746257" cy="312244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2920403" y="3621873"/>
                <a:ext cx="1746257" cy="312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>
                    <a:solidFill>
                      <a:srgbClr val="FFFFFF"/>
                    </a:solidFill>
                  </a:rPr>
                  <a:t>v</a:t>
                </a:r>
                <a:r>
                  <a:rPr lang="en-US" i="1" baseline="-25000">
                    <a:solidFill>
                      <a:srgbClr val="FFFFFF"/>
                    </a:solidFill>
                  </a:rPr>
                  <a:t>e</a:t>
                </a:r>
                <a:r>
                  <a:rPr lang="en-US" i="1">
                    <a:solidFill>
                      <a:srgbClr val="FFFFFF"/>
                    </a:solidFill>
                  </a:rPr>
                  <a:t> + </a:t>
                </a:r>
                <a:r>
                  <a:rPr lang="en-US" baseline="30000">
                    <a:solidFill>
                      <a:srgbClr val="FFFFFF"/>
                    </a:solidFill>
                  </a:rPr>
                  <a:t>37</a:t>
                </a:r>
                <a:r>
                  <a:rPr lang="en-US">
                    <a:solidFill>
                      <a:srgbClr val="FFFFFF"/>
                    </a:solidFill>
                  </a:rPr>
                  <a:t>Cl       </a:t>
                </a:r>
                <a:r>
                  <a:rPr lang="en-US" baseline="30000">
                    <a:solidFill>
                      <a:srgbClr val="FFFFFF"/>
                    </a:solidFill>
                  </a:rPr>
                  <a:t>37</a:t>
                </a:r>
                <a:r>
                  <a:rPr lang="en-US">
                    <a:solidFill>
                      <a:srgbClr val="FFFFFF"/>
                    </a:solidFill>
                  </a:rPr>
                  <a:t>Ar + </a:t>
                </a:r>
                <a:r>
                  <a:rPr lang="en-US" i="1">
                    <a:solidFill>
                      <a:srgbClr val="FFFFFF"/>
                    </a:solidFill>
                  </a:rPr>
                  <a:t>e</a:t>
                </a:r>
                <a:r>
                  <a:rPr lang="en-US" i="1" baseline="30000">
                    <a:solidFill>
                      <a:srgbClr val="FFFFFF"/>
                    </a:solidFill>
                  </a:rPr>
                  <a:t>-</a:t>
                </a: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>
                <a:off x="3773897" y="3808604"/>
                <a:ext cx="27574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1415232" y="5322447"/>
              <a:ext cx="1283657" cy="1014793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Book Antiqua"/>
                  <a:cs typeface="Book Antiqua"/>
                </a:rPr>
                <a:t>Homestake</a:t>
              </a:r>
              <a:r>
                <a:rPr lang="en-US" dirty="0">
                  <a:latin typeface="Book Antiqua"/>
                  <a:cs typeface="Book Antiqua"/>
                </a:rPr>
                <a:t> </a:t>
              </a:r>
            </a:p>
            <a:p>
              <a:r>
                <a:rPr lang="en-US" dirty="0">
                  <a:latin typeface="Book Antiqua"/>
                  <a:cs typeface="Book Antiqua"/>
                </a:rPr>
                <a:t>experiment</a:t>
              </a:r>
            </a:p>
            <a:p>
              <a:r>
                <a:rPr lang="en-US" dirty="0">
                  <a:latin typeface="Book Antiqua"/>
                  <a:cs typeface="Book Antiqua"/>
                </a:rPr>
                <a:t>(Ray Davis)</a:t>
              </a:r>
            </a:p>
            <a:p>
              <a:r>
                <a:rPr lang="en-US" dirty="0">
                  <a:latin typeface="Book Antiqua"/>
                  <a:cs typeface="Book Antiqua"/>
                </a:rPr>
                <a:t>1970-1994 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760" y="3286918"/>
            <a:ext cx="4121038" cy="2498378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5474524" y="5601958"/>
            <a:ext cx="2412405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Daya Bay Experiment</a:t>
            </a:r>
          </a:p>
          <a:p>
            <a:r>
              <a:rPr lang="en-US">
                <a:latin typeface="Book Antiqua"/>
                <a:cs typeface="Book Antiqua"/>
              </a:rPr>
              <a:t>2011 - Present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696508" y="3412868"/>
            <a:ext cx="1578164" cy="369332"/>
            <a:chOff x="6014626" y="3791290"/>
            <a:chExt cx="1578164" cy="369332"/>
          </a:xfrm>
        </p:grpSpPr>
        <p:sp>
          <p:nvSpPr>
            <p:cNvPr id="83" name="TextBox 82"/>
            <p:cNvSpPr txBox="1"/>
            <p:nvPr/>
          </p:nvSpPr>
          <p:spPr>
            <a:xfrm>
              <a:off x="6014626" y="3791290"/>
              <a:ext cx="1578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solidFill>
                    <a:schemeClr val="bg1"/>
                  </a:solidFill>
                  <a:cs typeface="Book Antiqua"/>
                </a:rPr>
                <a:t>v</a:t>
              </a:r>
              <a:r>
                <a:rPr lang="en-US" i="1" baseline="-25000">
                  <a:solidFill>
                    <a:schemeClr val="bg1"/>
                  </a:solidFill>
                  <a:cs typeface="Book Antiqua"/>
                </a:rPr>
                <a:t>e</a:t>
              </a:r>
              <a:r>
                <a:rPr lang="en-US" i="1">
                  <a:solidFill>
                    <a:schemeClr val="bg1"/>
                  </a:solidFill>
                  <a:cs typeface="Book Antiqua"/>
                </a:rPr>
                <a:t> + p      n + e</a:t>
              </a:r>
              <a:r>
                <a:rPr lang="en-US" i="1" baseline="30000">
                  <a:solidFill>
                    <a:schemeClr val="bg1"/>
                  </a:solidFill>
                  <a:cs typeface="Book Antiqua"/>
                </a:rPr>
                <a:t>+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6719437" y="4006690"/>
              <a:ext cx="275748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6096023" y="3922914"/>
              <a:ext cx="123348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04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Inverse Beta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4640934"/>
            <a:ext cx="8813800" cy="1815262"/>
          </a:xfrm>
        </p:spPr>
        <p:txBody>
          <a:bodyPr/>
          <a:lstStyle/>
          <a:p>
            <a:r>
              <a:rPr lang="en-US" i="1" dirty="0" smtClean="0"/>
              <a:t>Prompt</a:t>
            </a:r>
            <a:r>
              <a:rPr lang="en-US" dirty="0" smtClean="0"/>
              <a:t> (= essentially no delay) observation of positron</a:t>
            </a:r>
          </a:p>
          <a:p>
            <a:pPr lvl="1"/>
            <a:r>
              <a:rPr lang="en-US" dirty="0" smtClean="0"/>
              <a:t>Positron energy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incident antineutrino energy</a:t>
            </a:r>
          </a:p>
          <a:p>
            <a:r>
              <a:rPr lang="en-US" i="1" dirty="0" smtClean="0"/>
              <a:t>Delayed</a:t>
            </a:r>
            <a:r>
              <a:rPr lang="en-US" dirty="0" smtClean="0"/>
              <a:t> signal from neutron capture on </a:t>
            </a:r>
            <a:r>
              <a:rPr lang="en-US" dirty="0" err="1" smtClean="0"/>
              <a:t>Gd</a:t>
            </a:r>
            <a:r>
              <a:rPr lang="en-US" dirty="0" smtClean="0"/>
              <a:t> dopant</a:t>
            </a:r>
          </a:p>
          <a:p>
            <a:r>
              <a:rPr lang="en-US" dirty="0" smtClean="0"/>
              <a:t>Coincidence signal allows efficient background rejection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1079500"/>
            <a:ext cx="9144000" cy="3606614"/>
            <a:chOff x="0" y="2727279"/>
            <a:chExt cx="9144000" cy="36066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36"/>
            <a:stretch/>
          </p:blipFill>
          <p:spPr>
            <a:xfrm>
              <a:off x="0" y="2727279"/>
              <a:ext cx="9144000" cy="360661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35200" y="5849253"/>
              <a:ext cx="3506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Graphic: J. Pedro Ochoa-</a:t>
              </a:r>
              <a:r>
                <a:rPr lang="en-US" i="1" dirty="0" err="1" smtClean="0"/>
                <a:t>Ricoux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38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Detection Thresholds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22" y="1139973"/>
            <a:ext cx="8793647" cy="4351338"/>
          </a:xfrm>
        </p:spPr>
        <p:txBody>
          <a:bodyPr/>
          <a:lstStyle/>
          <a:p>
            <a:r>
              <a:rPr lang="en-US" dirty="0" smtClean="0"/>
              <a:t>Charged-current interactions have flavor-dependent thresholds </a:t>
            </a:r>
            <a:r>
              <a:rPr lang="mr-IN" dirty="0" smtClean="0"/>
              <a:t>–</a:t>
            </a:r>
            <a:r>
              <a:rPr lang="en-US" dirty="0" smtClean="0"/>
              <a:t> you need enough energy to create the charged lepton!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77" y="2147358"/>
            <a:ext cx="6960846" cy="4543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3743" y="619320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Graphic: Janet Conrad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9476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</a:t>
            </a:r>
            <a:r>
              <a:rPr lang="en-US" dirty="0" smtClean="0"/>
              <a:t>Detection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10" y="1345040"/>
            <a:ext cx="8229600" cy="4525963"/>
          </a:xfrm>
        </p:spPr>
        <p:txBody>
          <a:bodyPr/>
          <a:lstStyle/>
          <a:p>
            <a:r>
              <a:rPr lang="en-US"/>
              <a:t> Neutral-current interactions</a:t>
            </a:r>
          </a:p>
          <a:p>
            <a:pPr lvl="1"/>
            <a:r>
              <a:rPr lang="en-US"/>
              <a:t> Z boson exchange</a:t>
            </a:r>
          </a:p>
          <a:p>
            <a:pPr lvl="1"/>
            <a:r>
              <a:rPr lang="en-US"/>
              <a:t> Neutrino survives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8132-C908-9E47-B380-964BD6409B77}" type="slidenum">
              <a:t>19</a:t>
            </a:fld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453323" y="1291079"/>
            <a:ext cx="326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Book Antiqua"/>
                <a:cs typeface="Book Antiqua"/>
              </a:rPr>
              <a:t>Example: deuterium dissociation</a:t>
            </a:r>
          </a:p>
        </p:txBody>
      </p:sp>
      <p:sp>
        <p:nvSpPr>
          <p:cNvPr id="73" name="Right Arrow 72"/>
          <p:cNvSpPr/>
          <p:nvPr/>
        </p:nvSpPr>
        <p:spPr>
          <a:xfrm>
            <a:off x="6553200" y="2064990"/>
            <a:ext cx="918303" cy="45358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288273" y="1898711"/>
            <a:ext cx="1458056" cy="1075372"/>
            <a:chOff x="5288273" y="1664255"/>
            <a:chExt cx="1458056" cy="1075372"/>
          </a:xfrm>
        </p:grpSpPr>
        <p:grpSp>
          <p:nvGrpSpPr>
            <p:cNvPr id="9" name="Group 8"/>
            <p:cNvGrpSpPr/>
            <p:nvPr/>
          </p:nvGrpSpPr>
          <p:grpSpPr>
            <a:xfrm>
              <a:off x="5340751" y="1664255"/>
              <a:ext cx="1405578" cy="1075372"/>
              <a:chOff x="5929364" y="1956415"/>
              <a:chExt cx="1405578" cy="1075372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746329" y="1956415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617740" y="2201941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5929364" y="2221145"/>
                <a:ext cx="560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6014219" y="2167690"/>
                <a:ext cx="107823" cy="106910"/>
              </a:xfrm>
              <a:prstGeom prst="ellipse">
                <a:avLst/>
              </a:prstGeom>
              <a:solidFill>
                <a:srgbClr val="5F25A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805230" y="2508567"/>
                <a:ext cx="5297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aseline="30000"/>
                  <a:t>2</a:t>
                </a:r>
                <a:r>
                  <a:rPr lang="en-US" sz="2800"/>
                  <a:t>H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5288273" y="1830534"/>
              <a:ext cx="530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Symbol" charset="2"/>
                  <a:cs typeface="Symbol" charset="2"/>
                </a:rPr>
                <a:t>n</a:t>
              </a:r>
              <a:r>
                <a:rPr lang="en-US" sz="2800" i="1" baseline="-25000"/>
                <a:t>X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49887" y="1610865"/>
            <a:ext cx="1212663" cy="1432385"/>
            <a:chOff x="7449887" y="1376409"/>
            <a:chExt cx="1212663" cy="1432385"/>
          </a:xfrm>
        </p:grpSpPr>
        <p:cxnSp>
          <p:nvCxnSpPr>
            <p:cNvPr id="74" name="Straight Arrow Connector 73"/>
            <p:cNvCxnSpPr/>
            <p:nvPr/>
          </p:nvCxnSpPr>
          <p:spPr>
            <a:xfrm flipV="1">
              <a:off x="7546405" y="1376409"/>
              <a:ext cx="716391" cy="6289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546405" y="1921484"/>
              <a:ext cx="1088557" cy="1298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7546405" y="2108023"/>
              <a:ext cx="716391" cy="6775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7728354" y="2262361"/>
              <a:ext cx="393073" cy="39307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7924891" y="1778402"/>
              <a:ext cx="393073" cy="39307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7883797" y="1603299"/>
              <a:ext cx="107823" cy="106910"/>
            </a:xfrm>
            <a:prstGeom prst="ellipse">
              <a:avLst/>
            </a:prstGeom>
            <a:solidFill>
              <a:srgbClr val="5F25A7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226513" y="1799670"/>
              <a:ext cx="436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/>
                <a:t>p</a:t>
              </a:r>
              <a:endParaRPr lang="en-US" sz="2800" i="1" baseline="-2500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449887" y="2285574"/>
              <a:ext cx="436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/>
                <a:t>n</a:t>
              </a:r>
              <a:endParaRPr lang="en-US" sz="2800" i="1" baseline="-250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86894" y="3177891"/>
            <a:ext cx="3620431" cy="3154776"/>
            <a:chOff x="5386894" y="3177891"/>
            <a:chExt cx="3620431" cy="3154776"/>
          </a:xfrm>
        </p:grpSpPr>
        <p:grpSp>
          <p:nvGrpSpPr>
            <p:cNvPr id="28" name="Group 27"/>
            <p:cNvGrpSpPr/>
            <p:nvPr/>
          </p:nvGrpSpPr>
          <p:grpSpPr>
            <a:xfrm>
              <a:off x="5386894" y="3177891"/>
              <a:ext cx="3620431" cy="3154776"/>
              <a:chOff x="2579624" y="3177892"/>
              <a:chExt cx="3620431" cy="315477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579625" y="3177892"/>
                <a:ext cx="3620430" cy="3154776"/>
                <a:chOff x="7879021" y="3327846"/>
                <a:chExt cx="4021030" cy="3503851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9021" y="3327846"/>
                  <a:ext cx="2504987" cy="3503851"/>
                </a:xfrm>
                <a:prstGeom prst="rect">
                  <a:avLst/>
                </a:prstGeom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10165634" y="5190903"/>
                  <a:ext cx="1734417" cy="1640794"/>
                </a:xfrm>
                <a:prstGeom prst="rect">
                  <a:avLst/>
                </a:prstGeom>
                <a:solidFill>
                  <a:srgbClr val="FFFFFF"/>
                </a:solidFill>
                <a:ln w="28575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latin typeface="Book Antiqua"/>
                      <a:cs typeface="Book Antiqua"/>
                    </a:defRPr>
                  </a:lvl1pPr>
                </a:lstStyle>
                <a:p>
                  <a:pPr algn="ctr"/>
                  <a:r>
                    <a:rPr lang="en-US"/>
                    <a:t>Sudbury Neutrino Observatory (SNO)</a:t>
                  </a:r>
                </a:p>
                <a:p>
                  <a:pPr algn="ctr"/>
                  <a:r>
                    <a:rPr lang="en-US"/>
                    <a:t>1999-2006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79624" y="3177892"/>
                <a:ext cx="2255425" cy="369332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>
                    <a:solidFill>
                      <a:srgbClr val="FFFFFF"/>
                    </a:solidFill>
                  </a:rPr>
                  <a:t>v</a:t>
                </a:r>
                <a:r>
                  <a:rPr lang="en-US" i="1" baseline="-25000">
                    <a:solidFill>
                      <a:srgbClr val="FFFFFF"/>
                    </a:solidFill>
                  </a:rPr>
                  <a:t>e</a:t>
                </a:r>
                <a:r>
                  <a:rPr lang="en-US" i="1">
                    <a:solidFill>
                      <a:srgbClr val="FFFFFF"/>
                    </a:solidFill>
                  </a:rPr>
                  <a:t> + d       v</a:t>
                </a:r>
                <a:r>
                  <a:rPr lang="en-US" i="1" baseline="-25000">
                    <a:solidFill>
                      <a:srgbClr val="FFFFFF"/>
                    </a:solidFill>
                  </a:rPr>
                  <a:t>e</a:t>
                </a:r>
                <a:r>
                  <a:rPr lang="en-US" i="1">
                    <a:solidFill>
                      <a:srgbClr val="FFFFFF"/>
                    </a:solidFill>
                  </a:rPr>
                  <a:t> + n + p</a:t>
                </a:r>
              </a:p>
            </p:txBody>
          </p:sp>
        </p:grpSp>
        <p:cxnSp>
          <p:nvCxnSpPr>
            <p:cNvPr id="106" name="Straight Arrow Connector 105"/>
            <p:cNvCxnSpPr/>
            <p:nvPr/>
          </p:nvCxnSpPr>
          <p:spPr>
            <a:xfrm>
              <a:off x="6193839" y="3389456"/>
              <a:ext cx="32616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968535" y="3187534"/>
            <a:ext cx="3344197" cy="3176598"/>
            <a:chOff x="968535" y="3187534"/>
            <a:chExt cx="3344197" cy="317659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8535" y="3187534"/>
              <a:ext cx="3344197" cy="3167938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968535" y="5717801"/>
              <a:ext cx="1366330" cy="646331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Book Antiqua"/>
                  <a:cs typeface="Book Antiqua"/>
                </a:defRPr>
              </a:lvl1pPr>
            </a:lstStyle>
            <a:p>
              <a:r>
                <a:rPr lang="en-US"/>
                <a:t>Gargamelle</a:t>
              </a:r>
            </a:p>
            <a:p>
              <a:r>
                <a:rPr lang="en-US"/>
                <a:t>1970-1979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68535" y="3193359"/>
              <a:ext cx="3344197" cy="646331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i="1">
                  <a:solidFill>
                    <a:srgbClr val="FFFFFF"/>
                  </a:solidFill>
                </a:rPr>
                <a:t>v</a:t>
              </a:r>
              <a:r>
                <a:rPr lang="en-US" i="1" baseline="-25000">
                  <a:solidFill>
                    <a:srgbClr val="FFFFFF"/>
                  </a:solidFill>
                </a:rPr>
                <a:t>μ </a:t>
              </a:r>
              <a:r>
                <a:rPr lang="en-US" i="1">
                  <a:solidFill>
                    <a:srgbClr val="FFFFFF"/>
                  </a:solidFill>
                </a:rPr>
                <a:t>/v</a:t>
              </a:r>
              <a:r>
                <a:rPr lang="en-US" i="1" baseline="-25000">
                  <a:solidFill>
                    <a:srgbClr val="FFFFFF"/>
                  </a:solidFill>
                </a:rPr>
                <a:t>μ</a:t>
              </a:r>
              <a:r>
                <a:rPr lang="en-US" i="1">
                  <a:solidFill>
                    <a:srgbClr val="FFFFFF"/>
                  </a:solidFill>
                </a:rPr>
                <a:t> + e</a:t>
              </a:r>
              <a:r>
                <a:rPr lang="en-US" i="1" baseline="30000">
                  <a:solidFill>
                    <a:srgbClr val="FFFFFF"/>
                  </a:solidFill>
                </a:rPr>
                <a:t>- </a:t>
              </a:r>
              <a:r>
                <a:rPr lang="en-US" i="1">
                  <a:solidFill>
                    <a:srgbClr val="FFFFFF"/>
                  </a:solidFill>
                </a:rPr>
                <a:t>       v</a:t>
              </a:r>
              <a:r>
                <a:rPr lang="en-US" i="1" baseline="-25000">
                  <a:solidFill>
                    <a:srgbClr val="FFFFFF"/>
                  </a:solidFill>
                </a:rPr>
                <a:t>μ </a:t>
              </a:r>
              <a:r>
                <a:rPr lang="en-US" i="1">
                  <a:solidFill>
                    <a:srgbClr val="FFFFFF"/>
                  </a:solidFill>
                </a:rPr>
                <a:t>/v</a:t>
              </a:r>
              <a:r>
                <a:rPr lang="en-US" i="1" baseline="-25000">
                  <a:solidFill>
                    <a:srgbClr val="FFFFFF"/>
                  </a:solidFill>
                </a:rPr>
                <a:t>μ</a:t>
              </a:r>
              <a:r>
                <a:rPr lang="en-US" i="1">
                  <a:solidFill>
                    <a:srgbClr val="FFFFFF"/>
                  </a:solidFill>
                </a:rPr>
                <a:t> + e</a:t>
              </a:r>
              <a:r>
                <a:rPr lang="en-US" i="1" baseline="30000">
                  <a:solidFill>
                    <a:srgbClr val="FFFFFF"/>
                  </a:solidFill>
                </a:rPr>
                <a:t>-</a:t>
              </a:r>
            </a:p>
            <a:p>
              <a:r>
                <a:rPr lang="en-US" i="1">
                  <a:solidFill>
                    <a:srgbClr val="FFFFFF"/>
                  </a:solidFill>
                </a:rPr>
                <a:t>v</a:t>
              </a:r>
              <a:r>
                <a:rPr lang="en-US" i="1" baseline="-25000">
                  <a:solidFill>
                    <a:srgbClr val="FFFFFF"/>
                  </a:solidFill>
                </a:rPr>
                <a:t>μ  </a:t>
              </a:r>
              <a:r>
                <a:rPr lang="en-US" i="1">
                  <a:solidFill>
                    <a:srgbClr val="FFFFFF"/>
                  </a:solidFill>
                </a:rPr>
                <a:t>/v</a:t>
              </a:r>
              <a:r>
                <a:rPr lang="en-US" i="1" baseline="-25000">
                  <a:solidFill>
                    <a:srgbClr val="FFFFFF"/>
                  </a:solidFill>
                </a:rPr>
                <a:t>μ</a:t>
              </a:r>
              <a:r>
                <a:rPr lang="en-US" i="1">
                  <a:solidFill>
                    <a:srgbClr val="FFFFFF"/>
                  </a:solidFill>
                </a:rPr>
                <a:t> + N       v</a:t>
              </a:r>
              <a:r>
                <a:rPr lang="en-US" i="1" baseline="-25000">
                  <a:solidFill>
                    <a:srgbClr val="FFFFFF"/>
                  </a:solidFill>
                </a:rPr>
                <a:t>μ  </a:t>
              </a:r>
              <a:r>
                <a:rPr lang="en-US" i="1">
                  <a:solidFill>
                    <a:srgbClr val="FFFFFF"/>
                  </a:solidFill>
                </a:rPr>
                <a:t>/v</a:t>
              </a:r>
              <a:r>
                <a:rPr lang="en-US" i="1" baseline="-25000">
                  <a:solidFill>
                    <a:srgbClr val="FFFFFF"/>
                  </a:solidFill>
                </a:rPr>
                <a:t>μ</a:t>
              </a:r>
              <a:r>
                <a:rPr lang="en-US" i="1">
                  <a:solidFill>
                    <a:srgbClr val="FFFFFF"/>
                  </a:solidFill>
                </a:rPr>
                <a:t> + hadrons      </a:t>
              </a: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1966746" y="3415488"/>
              <a:ext cx="32616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1985020" y="3686661"/>
              <a:ext cx="32616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374279" y="3336258"/>
              <a:ext cx="141104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517975" y="3325680"/>
              <a:ext cx="141104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394712" y="3598314"/>
              <a:ext cx="141104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2484916" y="3596873"/>
              <a:ext cx="141104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7377435" y="1438385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Symbol" charset="2"/>
                <a:cs typeface="Symbol" charset="2"/>
              </a:rPr>
              <a:t>n</a:t>
            </a:r>
            <a:r>
              <a:rPr lang="en-US" sz="2800" i="1" baseline="-2500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85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9391"/>
            <a:ext cx="8175108" cy="5325957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Lecture 1: Working with Neutrinos</a:t>
            </a:r>
          </a:p>
          <a:p>
            <a:pPr lvl="1"/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Detectors</a:t>
            </a:r>
          </a:p>
          <a:p>
            <a:pPr lvl="1"/>
            <a:r>
              <a:rPr lang="en-US" dirty="0" smtClean="0"/>
              <a:t>Oscillations</a:t>
            </a:r>
            <a:endParaRPr lang="en-US" dirty="0"/>
          </a:p>
          <a:p>
            <a:r>
              <a:rPr lang="en-US" b="1" dirty="0" smtClean="0">
                <a:solidFill>
                  <a:srgbClr val="0070C0"/>
                </a:solidFill>
              </a:rPr>
              <a:t>Lecture 2: The Nature of Neutrinos</a:t>
            </a:r>
          </a:p>
          <a:p>
            <a:pPr lvl="1"/>
            <a:r>
              <a:rPr lang="en-US" dirty="0" smtClean="0"/>
              <a:t>Neutrino-mass scale</a:t>
            </a:r>
          </a:p>
          <a:p>
            <a:pPr lvl="1"/>
            <a:r>
              <a:rPr lang="en-US" dirty="0" smtClean="0"/>
              <a:t>Searching for </a:t>
            </a:r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Lecture 3: Neutrinos as Tools</a:t>
            </a:r>
          </a:p>
          <a:p>
            <a:pPr lvl="1"/>
            <a:r>
              <a:rPr lang="en-US" dirty="0" smtClean="0"/>
              <a:t>Neutrinos for astrophysics</a:t>
            </a:r>
          </a:p>
          <a:p>
            <a:pPr lvl="1"/>
            <a:r>
              <a:rPr lang="en-US" dirty="0" smtClean="0"/>
              <a:t>Neutrinos for geology</a:t>
            </a:r>
          </a:p>
          <a:p>
            <a:pPr lvl="1"/>
            <a:r>
              <a:rPr lang="en-US" dirty="0" smtClean="0"/>
              <a:t>Neutrinos for </a:t>
            </a:r>
            <a:r>
              <a:rPr lang="en-US" dirty="0" smtClean="0"/>
              <a:t>nuclear physics</a:t>
            </a:r>
            <a:endParaRPr lang="en-US" dirty="0" smtClean="0"/>
          </a:p>
          <a:p>
            <a:pPr lvl="1"/>
            <a:r>
              <a:rPr lang="en-US" dirty="0" smtClean="0"/>
              <a:t>Neutrinos vs the Standard Model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74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 Event from Gargamelle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8132-C908-9E47-B380-964BD6409B77}" type="slidenum"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2" y="1434413"/>
            <a:ext cx="6270312" cy="4921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4077" y="4284965"/>
            <a:ext cx="2151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Image from CERN</a:t>
            </a:r>
          </a:p>
          <a:p>
            <a:r>
              <a:rPr lang="en-US"/>
              <a:t>Printed in </a:t>
            </a:r>
            <a:r>
              <a:rPr lang="en-US" i="1"/>
              <a:t>Symmetry,</a:t>
            </a:r>
            <a:endParaRPr lang="en-US"/>
          </a:p>
          <a:p>
            <a:r>
              <a:rPr lang="en-US"/>
              <a:t>August 2009</a:t>
            </a:r>
          </a:p>
        </p:txBody>
      </p:sp>
    </p:spTree>
    <p:extLst>
      <p:ext uri="{BB962C8B-B14F-4D97-AF65-F5344CB8AC3E}">
        <p14:creationId xmlns:p14="http://schemas.microsoft.com/office/powerpoint/2010/main" val="9991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6171"/>
            <a:ext cx="8380879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</a:t>
            </a:r>
            <a:r>
              <a:rPr lang="en-US" dirty="0"/>
              <a:t>oherent </a:t>
            </a:r>
            <a:r>
              <a:rPr lang="en-US" b="1" dirty="0">
                <a:solidFill>
                  <a:srgbClr val="0070C0"/>
                </a:solidFill>
              </a:rPr>
              <a:t>E</a:t>
            </a:r>
            <a:r>
              <a:rPr lang="en-US" dirty="0"/>
              <a:t>lastic </a:t>
            </a:r>
            <a:r>
              <a:rPr lang="en-US" b="1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/>
              <a:t>-</a:t>
            </a:r>
            <a:r>
              <a:rPr lang="en-US" b="1" dirty="0">
                <a:solidFill>
                  <a:srgbClr val="0070C0"/>
                </a:solidFill>
              </a:rPr>
              <a:t>N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dirty="0"/>
              <a:t>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61" y="1266813"/>
            <a:ext cx="8555692" cy="1430189"/>
          </a:xfrm>
        </p:spPr>
        <p:txBody>
          <a:bodyPr/>
          <a:lstStyle/>
          <a:p>
            <a:r>
              <a:rPr lang="en-US" dirty="0" smtClean="0"/>
              <a:t>Enhanced cross section from coherent interaction with entire nucleus</a:t>
            </a:r>
          </a:p>
          <a:p>
            <a:r>
              <a:rPr lang="en-US" dirty="0" smtClean="0"/>
              <a:t>But </a:t>
            </a:r>
            <a:r>
              <a:rPr lang="mr-IN" dirty="0" smtClean="0"/>
              <a:t>–</a:t>
            </a:r>
            <a:r>
              <a:rPr lang="en-US" dirty="0" smtClean="0"/>
              <a:t> need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&lt; 50 MeV. Only signal is tiny nuclear recoil!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52132" y="2496705"/>
            <a:ext cx="2707560" cy="1498985"/>
            <a:chOff x="6243275" y="1442828"/>
            <a:chExt cx="1525911" cy="112364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243275" y="1554095"/>
              <a:ext cx="543872" cy="5165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7225314" y="1545214"/>
              <a:ext cx="527711" cy="516504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797453" y="2049973"/>
              <a:ext cx="441908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513468" y="2049973"/>
              <a:ext cx="221686" cy="318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/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02625" y="1442828"/>
              <a:ext cx="221686" cy="318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/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17524" y="1761296"/>
              <a:ext cx="171387" cy="280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Z</a:t>
              </a:r>
              <a:endParaRPr lang="en-US" sz="2400" i="1" baseline="300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7225314" y="2040156"/>
              <a:ext cx="543872" cy="516504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 flipV="1">
              <a:off x="6259436" y="2049973"/>
              <a:ext cx="527711" cy="5165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422332" y="1468915"/>
              <a:ext cx="171756" cy="280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Symbol" charset="2"/>
                  <a:cs typeface="Symbol" charset="2"/>
                </a:rPr>
                <a:t>n</a:t>
              </a:r>
              <a:endParaRPr lang="en-US" sz="2400" i="1" baseline="300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56850" y="2079764"/>
              <a:ext cx="171756" cy="280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Symbol" charset="2"/>
                  <a:cs typeface="Symbol" charset="2"/>
                </a:rPr>
                <a:t>n</a:t>
              </a:r>
              <a:endParaRPr lang="en-US" sz="2400" i="1" baseline="-250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259436" y="2289862"/>
              <a:ext cx="288392" cy="27661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517821" y="1814804"/>
              <a:ext cx="269325" cy="24691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7238922" y="1778000"/>
              <a:ext cx="274546" cy="27197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7454801" y="2268299"/>
              <a:ext cx="303400" cy="27661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188" y="3418829"/>
            <a:ext cx="2555271" cy="31940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05" y="4068117"/>
            <a:ext cx="2178424" cy="2772119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3385679" y="2552405"/>
            <a:ext cx="5368036" cy="1430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COHERENT collaboration: First discovery, 2017!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25510" y="5597525"/>
            <a:ext cx="268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Akimov</a:t>
            </a:r>
            <a:r>
              <a:rPr lang="en-US" i="1" dirty="0" smtClean="0"/>
              <a:t> et al., Science </a:t>
            </a:r>
            <a:r>
              <a:rPr lang="en-US" b="1" i="1" dirty="0" smtClean="0"/>
              <a:t>357</a:t>
            </a:r>
            <a:r>
              <a:rPr lang="en-US" i="1" dirty="0" smtClean="0"/>
              <a:t>, 1123 (2017)</a:t>
            </a:r>
            <a:endParaRPr lang="en-US" i="1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940951" y="3465612"/>
            <a:ext cx="3068577" cy="208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CsI</a:t>
            </a:r>
            <a:r>
              <a:rPr lang="en-US" dirty="0" smtClean="0"/>
              <a:t>[Na] detector</a:t>
            </a:r>
          </a:p>
          <a:p>
            <a:r>
              <a:rPr lang="en-US" dirty="0" smtClean="0"/>
              <a:t>Pulsed neutrino beam from Spallation Neutron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Cerenkov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54" y="1187914"/>
            <a:ext cx="8370795" cy="842302"/>
          </a:xfrm>
        </p:spPr>
        <p:txBody>
          <a:bodyPr/>
          <a:lstStyle/>
          <a:p>
            <a:r>
              <a:rPr lang="en-US" dirty="0" smtClean="0"/>
              <a:t>If a charged particle in a medium has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 &gt; 1/n, it will emit Cerenkov radiation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" y="2176262"/>
            <a:ext cx="5755343" cy="4159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219008" y="6211137"/>
            <a:ext cx="37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Graphics: Kate </a:t>
            </a:r>
            <a:r>
              <a:rPr lang="en-US" i="1" dirty="0" err="1" smtClean="0"/>
              <a:t>Scholberg</a:t>
            </a:r>
            <a:endParaRPr lang="en-US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68788" y="1785553"/>
            <a:ext cx="3375212" cy="3714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# photons proportional to energy loss</a:t>
            </a:r>
          </a:p>
          <a:p>
            <a:r>
              <a:rPr lang="en-US" dirty="0" smtClean="0"/>
              <a:t>Cone gives directionality of incoming neutrino</a:t>
            </a:r>
          </a:p>
          <a:p>
            <a:r>
              <a:rPr lang="en-US" dirty="0" smtClean="0"/>
              <a:t>Now you just need enough phototube coverage to make a good measurement!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 with Cerenkov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5881"/>
            <a:ext cx="4087907" cy="48679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measure in flavor basis, must distinguish muons from electrons</a:t>
            </a:r>
          </a:p>
          <a:p>
            <a:r>
              <a:rPr lang="en-US" dirty="0" smtClean="0"/>
              <a:t>Symmetry broken by interactions in medium</a:t>
            </a:r>
          </a:p>
          <a:p>
            <a:pPr lvl="1"/>
            <a:r>
              <a:rPr lang="en-US" dirty="0" smtClean="0"/>
              <a:t>Muons (at these energies) are minimum-ionizing particles</a:t>
            </a:r>
          </a:p>
          <a:p>
            <a:pPr lvl="1"/>
            <a:r>
              <a:rPr lang="en-US" dirty="0" smtClean="0"/>
              <a:t>Electrons produce showers</a:t>
            </a:r>
          </a:p>
          <a:p>
            <a:pPr lvl="1"/>
            <a:r>
              <a:rPr lang="en-US" dirty="0" smtClean="0"/>
              <a:t>Light from showers blurs the conical surface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782" y="1240011"/>
            <a:ext cx="3039035" cy="5179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6706964" y="6273797"/>
            <a:ext cx="203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Graphics: </a:t>
            </a:r>
            <a:r>
              <a:rPr lang="en-US" i="1" dirty="0" err="1" smtClean="0"/>
              <a:t>SuperK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051600" y="1676203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Sharp ring: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Muon!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1599" y="4561664"/>
            <a:ext cx="1689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Fuzzy ring: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Electron!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Build-Your-Own Tank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24</a:t>
            </a:fld>
            <a:endParaRPr lang="en-US"/>
          </a:p>
        </p:txBody>
      </p:sp>
      <p:pic>
        <p:nvPicPr>
          <p:cNvPr id="4098" name="Picture 2" descr="he Super-Kamiokande detector awaits neutrinos from a super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1641"/>
            <a:ext cx="9144000" cy="49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6858" y="6021989"/>
            <a:ext cx="852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Super-</a:t>
            </a:r>
            <a:r>
              <a:rPr lang="en-US" dirty="0" err="1" smtClean="0"/>
              <a:t>Kamiokande</a:t>
            </a:r>
            <a:r>
              <a:rPr lang="en-US" dirty="0"/>
              <a:t>:</a:t>
            </a:r>
            <a:r>
              <a:rPr lang="en-US" dirty="0" smtClean="0"/>
              <a:t> 32 </a:t>
            </a:r>
            <a:r>
              <a:rPr lang="en-US" dirty="0" err="1" smtClean="0"/>
              <a:t>kton</a:t>
            </a:r>
            <a:r>
              <a:rPr lang="en-US" dirty="0" smtClean="0"/>
              <a:t> ultrapure water; 11146 inner PMTs; 1 km underground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94" y="-6171"/>
            <a:ext cx="8888506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Neutrino Telescopes </a:t>
            </a:r>
            <a:r>
              <a:rPr lang="mr-IN" sz="4000" dirty="0" smtClean="0"/>
              <a:t>–</a:t>
            </a:r>
            <a:r>
              <a:rPr lang="en-US" sz="4000" dirty="0" smtClean="0"/>
              <a:t> Natural Tanks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2536"/>
            <a:ext cx="4600052" cy="529722"/>
          </a:xfrm>
        </p:spPr>
        <p:txBody>
          <a:bodyPr/>
          <a:lstStyle/>
          <a:p>
            <a:r>
              <a:rPr lang="en-US" smtClean="0"/>
              <a:t>Instrument Antarctic </a:t>
            </a:r>
            <a:r>
              <a:rPr lang="en-US" dirty="0" smtClean="0"/>
              <a:t>ice?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1223"/>
            <a:ext cx="6262792" cy="48592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0362" y="5865897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IceCube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43948" y="1150295"/>
            <a:ext cx="4600052" cy="5455013"/>
            <a:chOff x="4543948" y="1150295"/>
            <a:chExt cx="4600052" cy="54550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0052" y="1696384"/>
              <a:ext cx="4543948" cy="4908924"/>
            </a:xfrm>
            <a:prstGeom prst="rect">
              <a:avLst/>
            </a:prstGeom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543948" y="1150295"/>
              <a:ext cx="4600052" cy="5297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4863" indent="-3476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60475" indent="-3460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17675" indent="-3460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3288" indent="-3444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Or the Mediterranean?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0052" y="6377922"/>
              <a:ext cx="1079500" cy="177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81644" y="6150310"/>
              <a:ext cx="1380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ANTARES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1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Neutrino sources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Neutrino detectors</a:t>
            </a:r>
          </a:p>
          <a:p>
            <a:r>
              <a:rPr lang="en-US" dirty="0" smtClean="0"/>
              <a:t>Neutrino oscillations</a:t>
            </a:r>
          </a:p>
          <a:p>
            <a:pPr lvl="1"/>
            <a:r>
              <a:rPr lang="en-US" dirty="0" smtClean="0"/>
              <a:t>A very brief history of oscillation experiments</a:t>
            </a:r>
          </a:p>
          <a:p>
            <a:pPr lvl="1"/>
            <a:r>
              <a:rPr lang="en-US" dirty="0" smtClean="0"/>
              <a:t>Snapshot of oscillation results</a:t>
            </a:r>
          </a:p>
          <a:p>
            <a:pPr lvl="1"/>
            <a:r>
              <a:rPr lang="en-US" dirty="0" smtClean="0"/>
              <a:t>Goals for the next decade(s)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-6171"/>
            <a:ext cx="8515350" cy="1325563"/>
          </a:xfrm>
        </p:spPr>
        <p:txBody>
          <a:bodyPr/>
          <a:lstStyle/>
          <a:p>
            <a:r>
              <a:rPr lang="en-US" dirty="0" smtClean="0"/>
              <a:t>Design an Oscillation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352220"/>
            <a:ext cx="4451350" cy="1739062"/>
          </a:xfrm>
        </p:spPr>
        <p:txBody>
          <a:bodyPr>
            <a:normAutofit/>
          </a:bodyPr>
          <a:lstStyle/>
          <a:p>
            <a:r>
              <a:rPr lang="en-US" b="1" dirty="0" smtClean="0"/>
              <a:t>Disappearance: </a:t>
            </a:r>
          </a:p>
          <a:p>
            <a:pPr lvl="1"/>
            <a:r>
              <a:rPr lang="en-US" dirty="0" smtClean="0"/>
              <a:t>Start with a known flavor.</a:t>
            </a:r>
          </a:p>
          <a:p>
            <a:pPr lvl="1"/>
            <a:r>
              <a:rPr lang="en-US" dirty="0" smtClean="0"/>
              <a:t>Let it propagate.</a:t>
            </a:r>
          </a:p>
          <a:p>
            <a:pPr lvl="1"/>
            <a:r>
              <a:rPr lang="en-US" dirty="0" smtClean="0"/>
              <a:t>Is it still there?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5168900" y="1910601"/>
            <a:ext cx="2730500" cy="622300"/>
          </a:xfrm>
          <a:prstGeom prst="rightArrow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7350" y="3784510"/>
            <a:ext cx="4806950" cy="1739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</a:t>
            </a:r>
            <a:r>
              <a:rPr lang="en-US" b="1" dirty="0" smtClean="0"/>
              <a:t>ppearance: </a:t>
            </a:r>
          </a:p>
          <a:p>
            <a:pPr lvl="1"/>
            <a:r>
              <a:rPr lang="en-US" dirty="0" smtClean="0"/>
              <a:t>Start with a known flavor.</a:t>
            </a:r>
          </a:p>
          <a:p>
            <a:pPr lvl="1"/>
            <a:r>
              <a:rPr lang="en-US" dirty="0" smtClean="0"/>
              <a:t>Let it propagate.</a:t>
            </a:r>
          </a:p>
          <a:p>
            <a:pPr lvl="1"/>
            <a:r>
              <a:rPr lang="en-US" dirty="0" smtClean="0"/>
              <a:t>Do you see a new flavor?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5168900" y="4514101"/>
            <a:ext cx="2730500" cy="622300"/>
          </a:xfrm>
          <a:prstGeom prst="rightArrow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257800" y="1494810"/>
            <a:ext cx="558800" cy="1108345"/>
            <a:chOff x="6946900" y="2676165"/>
            <a:chExt cx="558800" cy="1108345"/>
          </a:xfrm>
        </p:grpSpPr>
        <p:sp>
          <p:nvSpPr>
            <p:cNvPr id="8" name="Oval 7"/>
            <p:cNvSpPr/>
            <p:nvPr/>
          </p:nvSpPr>
          <p:spPr>
            <a:xfrm>
              <a:off x="6946900" y="2676165"/>
              <a:ext cx="558800" cy="57880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/>
            <p:cNvSpPr/>
            <p:nvPr/>
          </p:nvSpPr>
          <p:spPr>
            <a:xfrm rot="10800000">
              <a:off x="7010400" y="3091282"/>
              <a:ext cx="431800" cy="693228"/>
            </a:xfrm>
            <a:prstGeom prst="triangl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57800" y="4144078"/>
            <a:ext cx="558800" cy="1108345"/>
            <a:chOff x="6946900" y="2676165"/>
            <a:chExt cx="558800" cy="1108345"/>
          </a:xfrm>
        </p:grpSpPr>
        <p:sp>
          <p:nvSpPr>
            <p:cNvPr id="11" name="Oval 10"/>
            <p:cNvSpPr/>
            <p:nvPr/>
          </p:nvSpPr>
          <p:spPr>
            <a:xfrm>
              <a:off x="6946900" y="2676165"/>
              <a:ext cx="558800" cy="57880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 rot="10800000">
              <a:off x="7010400" y="3091282"/>
              <a:ext cx="431800" cy="693228"/>
            </a:xfrm>
            <a:prstGeom prst="triangl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45300" y="4144078"/>
            <a:ext cx="558800" cy="1108345"/>
            <a:chOff x="6946900" y="2676165"/>
            <a:chExt cx="558800" cy="1108345"/>
          </a:xfrm>
        </p:grpSpPr>
        <p:sp>
          <p:nvSpPr>
            <p:cNvPr id="14" name="Oval 13"/>
            <p:cNvSpPr/>
            <p:nvPr/>
          </p:nvSpPr>
          <p:spPr>
            <a:xfrm>
              <a:off x="6946900" y="2676165"/>
              <a:ext cx="558800" cy="57880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/>
            <p:cNvSpPr/>
            <p:nvPr/>
          </p:nvSpPr>
          <p:spPr>
            <a:xfrm rot="10800000">
              <a:off x="7010400" y="3091282"/>
              <a:ext cx="431800" cy="693228"/>
            </a:xfrm>
            <a:prstGeom prst="triangl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38700" y="2664828"/>
            <a:ext cx="406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enough energy </a:t>
            </a:r>
            <a:r>
              <a:rPr lang="en-US" sz="2400" smtClean="0"/>
              <a:t>for charged-current </a:t>
            </a:r>
            <a:r>
              <a:rPr lang="en-US" sz="2400" dirty="0" smtClean="0"/>
              <a:t>interactions with new flavor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38700" y="5396758"/>
            <a:ext cx="406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Must clearly distinguish between reactions with multiple flavors</a:t>
            </a:r>
            <a:endParaRPr lang="en-US" sz="2400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Clue: </a:t>
            </a:r>
            <a:r>
              <a:rPr lang="en-US" dirty="0" err="1" smtClean="0"/>
              <a:t>Homestake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85897"/>
            <a:ext cx="8189259" cy="5200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3620" y="621113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Slide: </a:t>
            </a:r>
            <a:r>
              <a:rPr lang="en-US" i="1" smtClean="0"/>
              <a:t>Dan Dwyer</a:t>
            </a:r>
            <a:endParaRPr lang="en-US" i="1"/>
          </a:p>
        </p:txBody>
      </p:sp>
      <p:sp>
        <p:nvSpPr>
          <p:cNvPr id="8" name="TextBox 7"/>
          <p:cNvSpPr txBox="1"/>
          <p:nvPr/>
        </p:nvSpPr>
        <p:spPr>
          <a:xfrm>
            <a:off x="4043436" y="2484566"/>
            <a:ext cx="3276859" cy="707886"/>
          </a:xfrm>
          <a:prstGeom prst="rect">
            <a:avLst/>
          </a:prstGeom>
          <a:solidFill>
            <a:srgbClr val="D1E1F4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Davis executed experiment</a:t>
            </a:r>
          </a:p>
          <a:p>
            <a:r>
              <a:rPr lang="en-US" sz="2000" dirty="0" err="1" smtClean="0"/>
              <a:t>Bahcall</a:t>
            </a:r>
            <a:r>
              <a:rPr lang="en-US" sz="2000" dirty="0" smtClean="0"/>
              <a:t> developed theory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91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Clue: </a:t>
            </a:r>
            <a:r>
              <a:rPr lang="en-US" dirty="0" err="1" smtClean="0"/>
              <a:t>Homestake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93" y="1083289"/>
            <a:ext cx="7678271" cy="5564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2071" y="620903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Slide: Georg </a:t>
            </a:r>
            <a:r>
              <a:rPr lang="en-US" i="1" dirty="0" err="1" smtClean="0"/>
              <a:t>Raffelt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" y="1269927"/>
            <a:ext cx="8826416" cy="3877815"/>
          </a:xfrm>
        </p:spPr>
        <p:txBody>
          <a:bodyPr/>
          <a:lstStyle/>
          <a:p>
            <a:r>
              <a:rPr lang="en-US"/>
              <a:t>1930: Proposed by Pauli to explain beta spectrum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3D37-E1DA-F54B-B631-8449D357E126}" type="slidenum">
              <a:rPr lang="en-US"/>
              <a:pPr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154" y="55634"/>
            <a:ext cx="8836936" cy="1143000"/>
          </a:xfrm>
        </p:spPr>
        <p:txBody>
          <a:bodyPr>
            <a:normAutofit fontScale="90000"/>
          </a:bodyPr>
          <a:lstStyle/>
          <a:p>
            <a:r>
              <a:rPr lang="en-US"/>
              <a:t>The Neutrino: A “Desperate Remedy”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985461" y="4695546"/>
            <a:ext cx="4244407" cy="1660804"/>
            <a:chOff x="310800" y="2965843"/>
            <a:chExt cx="4244407" cy="16608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00" y="3138752"/>
              <a:ext cx="1050773" cy="148789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404604" y="2965843"/>
              <a:ext cx="3150603" cy="923330"/>
              <a:chOff x="1782227" y="4217528"/>
              <a:chExt cx="3150603" cy="923330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1782227" y="4232384"/>
                <a:ext cx="3095781" cy="881066"/>
              </a:xfrm>
              <a:prstGeom prst="wedgeRoundRectCallout">
                <a:avLst>
                  <a:gd name="adj1" fmla="val -54208"/>
                  <a:gd name="adj2" fmla="val 69065"/>
                  <a:gd name="adj3" fmla="val 16667"/>
                </a:avLst>
              </a:prstGeom>
              <a:solidFill>
                <a:srgbClr val="C2D0FF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837050" y="4217528"/>
                <a:ext cx="309578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i="1"/>
                  <a:t>I have done a terrible thing. I have postulated a particle that cannot be detected.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4507669" y="1698791"/>
            <a:ext cx="4208408" cy="3011611"/>
            <a:chOff x="317638" y="2088391"/>
            <a:chExt cx="4208408" cy="30116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38" y="2088391"/>
              <a:ext cx="4208408" cy="301161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76704" y="2607995"/>
              <a:ext cx="1737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Beta spectrum for T decay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52110" y="2592432"/>
            <a:ext cx="1819310" cy="1079779"/>
            <a:chOff x="2234335" y="2316318"/>
            <a:chExt cx="1819310" cy="107977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2957543" y="2739842"/>
              <a:ext cx="1096102" cy="4647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2234335" y="2316318"/>
              <a:ext cx="708119" cy="638599"/>
              <a:chOff x="3318364" y="3951256"/>
              <a:chExt cx="708119" cy="63859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3258618" y="2780177"/>
              <a:ext cx="231833" cy="231833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51937" y="2872877"/>
              <a:ext cx="708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/>
                <a:t>3</a:t>
              </a:r>
              <a:r>
                <a:rPr lang="en-US" sz="2800"/>
                <a:t>He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52821" y="2464869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e</a:t>
              </a:r>
              <a:r>
                <a:rPr lang="en-US" sz="2800" baseline="30000"/>
                <a:t>-</a:t>
              </a:r>
              <a:endParaRPr lang="en-US" sz="28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60229" y="2084292"/>
            <a:ext cx="1297648" cy="901213"/>
            <a:chOff x="2934657" y="1711622"/>
            <a:chExt cx="1297648" cy="901213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2934657" y="1711622"/>
              <a:ext cx="1297648" cy="90121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651001" y="2029752"/>
              <a:ext cx="107823" cy="106910"/>
            </a:xfrm>
            <a:prstGeom prst="ellipse">
              <a:avLst/>
            </a:prstGeom>
            <a:solidFill>
              <a:srgbClr val="5F25A7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704913" y="1933363"/>
              <a:ext cx="492443" cy="523220"/>
              <a:chOff x="4572684" y="5604927"/>
              <a:chExt cx="492443" cy="52322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572684" y="5604927"/>
                <a:ext cx="4924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Symbol" charset="2"/>
                    <a:cs typeface="Symbol" charset="2"/>
                  </a:rPr>
                  <a:t>n</a:t>
                </a:r>
                <a:r>
                  <a:rPr lang="en-US" sz="2800" baseline="-25000"/>
                  <a:t>e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4669008" y="5786215"/>
                <a:ext cx="14110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744580" y="2596431"/>
            <a:ext cx="1507357" cy="1084916"/>
            <a:chOff x="2508349" y="3253477"/>
            <a:chExt cx="1507357" cy="1084916"/>
          </a:xfrm>
        </p:grpSpPr>
        <p:sp>
          <p:nvSpPr>
            <p:cNvPr id="35" name="Right Arrow 34"/>
            <p:cNvSpPr/>
            <p:nvPr/>
          </p:nvSpPr>
          <p:spPr>
            <a:xfrm>
              <a:off x="2508349" y="3346902"/>
              <a:ext cx="1507357" cy="45358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785489" y="3253477"/>
              <a:ext cx="708119" cy="638599"/>
              <a:chOff x="3318364" y="3951256"/>
              <a:chExt cx="708119" cy="63859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853953" y="3815173"/>
              <a:ext cx="529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/>
                <a:t>3</a:t>
              </a:r>
              <a:r>
                <a:rPr lang="en-US" sz="2800"/>
                <a:t>H</a:t>
              </a:r>
            </a:p>
          </p:txBody>
        </p:sp>
      </p:grpSp>
      <p:sp>
        <p:nvSpPr>
          <p:cNvPr id="44" name="Content Placeholder 1"/>
          <p:cNvSpPr txBox="1">
            <a:spLocks/>
          </p:cNvSpPr>
          <p:nvPr/>
        </p:nvSpPr>
        <p:spPr>
          <a:xfrm>
            <a:off x="163154" y="3834334"/>
            <a:ext cx="4917100" cy="140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Additional, unseen particle needed to save energy conservation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Clear Signature: Super-K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26" y="1064198"/>
            <a:ext cx="8530814" cy="1259450"/>
          </a:xfrm>
        </p:spPr>
        <p:txBody>
          <a:bodyPr/>
          <a:lstStyle/>
          <a:p>
            <a:r>
              <a:rPr lang="en-US" dirty="0" smtClean="0"/>
              <a:t>Measure “up/down” asymmetry in atmospheric nm</a:t>
            </a:r>
          </a:p>
          <a:p>
            <a:r>
              <a:rPr lang="en-US" dirty="0" smtClean="0"/>
              <a:t>Up-going neutrinos pass through Earth </a:t>
            </a:r>
            <a:r>
              <a:rPr lang="mr-IN" dirty="0" smtClean="0"/>
              <a:t>–</a:t>
            </a:r>
            <a:r>
              <a:rPr lang="en-US" dirty="0" smtClean="0"/>
              <a:t> longer path length for oscillation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21" y="2216359"/>
            <a:ext cx="6291879" cy="4453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326857" y="2255609"/>
            <a:ext cx="174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Takaaki</a:t>
            </a:r>
            <a:r>
              <a:rPr lang="en-US" i="1" dirty="0" smtClean="0"/>
              <a:t> </a:t>
            </a:r>
            <a:r>
              <a:rPr lang="en-US" i="1" dirty="0" err="1" smtClean="0"/>
              <a:t>Kajita</a:t>
            </a:r>
            <a:r>
              <a:rPr lang="en-US" i="1" dirty="0" smtClean="0"/>
              <a:t>, Nobel Prize Lecture, 2015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944177" y="561754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Up-going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78935" y="562830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Up-going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2216" y="561754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Down-going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11085" y="561754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Down-going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097106" y="4540592"/>
            <a:ext cx="3973009" cy="2056455"/>
            <a:chOff x="5097106" y="4540592"/>
            <a:chExt cx="3973009" cy="2056455"/>
          </a:xfrm>
        </p:grpSpPr>
        <p:sp>
          <p:nvSpPr>
            <p:cNvPr id="12" name="Parallelogram 11"/>
            <p:cNvSpPr/>
            <p:nvPr/>
          </p:nvSpPr>
          <p:spPr>
            <a:xfrm>
              <a:off x="5097106" y="6274223"/>
              <a:ext cx="1508088" cy="322824"/>
            </a:xfrm>
            <a:prstGeom prst="parallelogram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17100" y="4540592"/>
              <a:ext cx="17530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&lt;5500 events in 19 years of running </a:t>
              </a:r>
              <a:r>
                <a:rPr lang="mr-IN" dirty="0" smtClean="0"/>
                <a:t>–</a:t>
              </a:r>
              <a:r>
                <a:rPr lang="en-US" dirty="0" smtClean="0"/>
                <a:t> neutrino experiments catch ghosts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6457951" y="5701553"/>
              <a:ext cx="868906" cy="572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09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Confirmation: SNO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34" y="1171778"/>
            <a:ext cx="8913905" cy="4351338"/>
          </a:xfrm>
        </p:spPr>
        <p:txBody>
          <a:bodyPr/>
          <a:lstStyle/>
          <a:p>
            <a:r>
              <a:rPr lang="en-US" dirty="0" smtClean="0"/>
              <a:t>Sudbury Neutrino Observatory: combine CC, NC sensitivity</a:t>
            </a:r>
          </a:p>
          <a:p>
            <a:pPr lvl="1"/>
            <a:r>
              <a:rPr lang="en-US" dirty="0" smtClean="0"/>
              <a:t>Measure both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disappearance AND total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 smtClean="0"/>
              <a:t>X</a:t>
            </a:r>
            <a:r>
              <a:rPr lang="en-US" dirty="0" smtClean="0"/>
              <a:t> flux</a:t>
            </a:r>
          </a:p>
          <a:p>
            <a:pPr lvl="1"/>
            <a:r>
              <a:rPr lang="en-US" dirty="0" smtClean="0"/>
              <a:t>Confirm where missing 			   	</a:t>
            </a:r>
            <a:r>
              <a:rPr lang="en-US" dirty="0"/>
              <a:t> </a:t>
            </a:r>
            <a:r>
              <a:rPr lang="en-US" dirty="0" smtClean="0"/>
              <a:t>   electron neutrinos went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9829"/>
            <a:ext cx="3926541" cy="28888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9248" y="6288117"/>
            <a:ext cx="560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Plots from Art McDonald, </a:t>
            </a:r>
            <a:r>
              <a:rPr lang="en-US" i="1" dirty="0" smtClean="0"/>
              <a:t>Nobel Prize Lecture, 2015</a:t>
            </a:r>
            <a:endParaRPr lang="en-US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539928" y="2077937"/>
            <a:ext cx="4534384" cy="4036708"/>
            <a:chOff x="4497856" y="2084393"/>
            <a:chExt cx="4534384" cy="40367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56" y="2084393"/>
              <a:ext cx="4534384" cy="40367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41708" y="4328995"/>
              <a:ext cx="1173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Electron neutrinos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92230" y="3709494"/>
              <a:ext cx="1173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All neutrinos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17422" y="2905327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Solar Standard Model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62381" y="4572001"/>
            <a:ext cx="1287532" cy="548640"/>
            <a:chOff x="3562381" y="4572001"/>
            <a:chExt cx="1287532" cy="548640"/>
          </a:xfrm>
        </p:grpSpPr>
        <p:sp>
          <p:nvSpPr>
            <p:cNvPr id="8" name="Right Arrow 7"/>
            <p:cNvSpPr/>
            <p:nvPr/>
          </p:nvSpPr>
          <p:spPr>
            <a:xfrm>
              <a:off x="3647476" y="4572001"/>
              <a:ext cx="1161191" cy="548640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62381" y="4652161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Calibration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018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57" y="-31322"/>
            <a:ext cx="7886700" cy="1325563"/>
          </a:xfrm>
        </p:spPr>
        <p:txBody>
          <a:bodyPr/>
          <a:lstStyle/>
          <a:p>
            <a:r>
              <a:rPr lang="en-US" dirty="0" smtClean="0"/>
              <a:t>The PMNS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617" y="1185883"/>
            <a:ext cx="5148207" cy="1116519"/>
          </a:xfrm>
        </p:spPr>
        <p:txBody>
          <a:bodyPr/>
          <a:lstStyle/>
          <a:p>
            <a:r>
              <a:rPr lang="en-US" dirty="0" smtClean="0"/>
              <a:t>Governs mixing between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flavor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0070C0"/>
                </a:solidFill>
              </a:rPr>
              <a:t>mass</a:t>
            </a:r>
            <a:r>
              <a:rPr lang="en-US" dirty="0" smtClean="0"/>
              <a:t> states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6574"/>
            <a:ext cx="9144000" cy="1155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712" y="1172209"/>
            <a:ext cx="3765176" cy="20639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1027" y="5100735"/>
            <a:ext cx="292297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details from Michael Ramsey-</a:t>
            </a:r>
            <a:r>
              <a:rPr lang="en-US" sz="2400" dirty="0" err="1" smtClean="0"/>
              <a:t>Musolf</a:t>
            </a:r>
            <a:r>
              <a:rPr lang="en-US" sz="2400" dirty="0" smtClean="0"/>
              <a:t> on Monday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17" y="1942454"/>
            <a:ext cx="4900781" cy="14118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2212" y="4833887"/>
            <a:ext cx="8577543" cy="1542236"/>
            <a:chOff x="222212" y="4833887"/>
            <a:chExt cx="8577543" cy="15422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705" y="5141028"/>
              <a:ext cx="5277224" cy="1235095"/>
            </a:xfrm>
            <a:prstGeom prst="rect">
              <a:avLst/>
            </a:prstGeom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222212" y="4833887"/>
              <a:ext cx="8577543" cy="11165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4863" indent="-3476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60475" indent="-3460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17675" indent="-3460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3288" indent="-3444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.LucidaGrandeUI" charset="0"/>
                <a:buChar char="◆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Simplified 2-flavor neutrino oscillation: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58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Picking a 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130" y="1201058"/>
            <a:ext cx="8708989" cy="3249615"/>
          </a:xfrm>
        </p:spPr>
        <p:txBody>
          <a:bodyPr/>
          <a:lstStyle/>
          <a:p>
            <a:r>
              <a:rPr lang="en-US" dirty="0" smtClean="0"/>
              <a:t>Oscillation wavelength proportional to </a:t>
            </a:r>
            <a:r>
              <a:rPr lang="en-US" i="1" dirty="0" smtClean="0"/>
              <a:t>L/</a:t>
            </a:r>
            <a:r>
              <a:rPr lang="en-US" i="1" dirty="0" err="1" smtClean="0"/>
              <a:t>E</a:t>
            </a:r>
            <a:r>
              <a:rPr lang="en-US" i="1" baseline="-2500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endParaRPr lang="en-US" i="1" baseline="-25000" dirty="0" smtClean="0">
              <a:latin typeface="Symbol" charset="2"/>
              <a:ea typeface="Symbol" charset="2"/>
              <a:cs typeface="Symbol" charset="2"/>
            </a:endParaRPr>
          </a:p>
          <a:p>
            <a:r>
              <a:rPr lang="en-US" dirty="0" smtClean="0"/>
              <a:t>Tune source energy </a:t>
            </a:r>
            <a:r>
              <a:rPr lang="mr-IN" dirty="0" smtClean="0"/>
              <a:t>–</a:t>
            </a:r>
            <a:r>
              <a:rPr lang="en-US" dirty="0" smtClean="0"/>
              <a:t> or baseline </a:t>
            </a:r>
            <a:r>
              <a:rPr lang="mr-IN" dirty="0" smtClean="0"/>
              <a:t>–</a:t>
            </a:r>
            <a:r>
              <a:rPr lang="en-US" dirty="0" smtClean="0"/>
              <a:t> to optimize sensitivity to selected oscillation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2435643"/>
            <a:ext cx="7620000" cy="398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8795" y="606307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Plot: Christian Buck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064422" y="4491464"/>
            <a:ext cx="3088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plot </a:t>
            </a:r>
            <a:r>
              <a:rPr lang="en-US" smtClean="0"/>
              <a:t>for reactor disappearance experiments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Landscape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549258"/>
            <a:ext cx="7994651" cy="5031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7950" y="619320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Graphic: Janet Conrad</a:t>
            </a:r>
            <a:endParaRPr lang="en-US" i="1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7800" y="1184133"/>
            <a:ext cx="8966200" cy="485641"/>
          </a:xfrm>
        </p:spPr>
        <p:txBody>
          <a:bodyPr>
            <a:normAutofit/>
          </a:bodyPr>
          <a:lstStyle/>
          <a:p>
            <a:r>
              <a:rPr lang="en-US" dirty="0" smtClean="0"/>
              <a:t>Terrestrial-source oscillation experiments cover lots of 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329820" cy="1325563"/>
          </a:xfrm>
        </p:spPr>
        <p:txBody>
          <a:bodyPr/>
          <a:lstStyle/>
          <a:p>
            <a:r>
              <a:rPr lang="en-US" dirty="0" smtClean="0"/>
              <a:t>Caveat: Energy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196562"/>
            <a:ext cx="8515350" cy="1273683"/>
          </a:xfrm>
        </p:spPr>
        <p:txBody>
          <a:bodyPr/>
          <a:lstStyle/>
          <a:p>
            <a:r>
              <a:rPr lang="en-US" dirty="0" smtClean="0"/>
              <a:t>“Measured” neutrino energy is reconstructed from final-state leptons and hadrons</a:t>
            </a:r>
          </a:p>
          <a:p>
            <a:pPr lvl="1"/>
            <a:r>
              <a:rPr lang="en-US" dirty="0" smtClean="0"/>
              <a:t>We don’t know the nuclear physics that well!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4" y="2658166"/>
            <a:ext cx="5567434" cy="3318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7685" y="596866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Graphic: Federico Sánchez</a:t>
            </a:r>
            <a:endParaRPr lang="en-US" i="1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77987" y="2708281"/>
            <a:ext cx="3280483" cy="3277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Dedicated nuclear cross-section measurements</a:t>
            </a:r>
          </a:p>
          <a:p>
            <a:r>
              <a:rPr lang="en-US" dirty="0" smtClean="0"/>
              <a:t>Identical Near/Far detectors help cancel systematics</a:t>
            </a:r>
          </a:p>
          <a:p>
            <a:pPr lvl="1"/>
            <a:r>
              <a:rPr lang="en-US" dirty="0" smtClean="0"/>
              <a:t>Also aid in flux normalization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Questions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765" y="1185767"/>
            <a:ext cx="4150885" cy="4624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1423" y="2271762"/>
            <a:ext cx="2371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 Antiqua"/>
                <a:cs typeface="Book Antiqua"/>
              </a:rPr>
              <a:t>Neutrino mass ≠ 0?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5489" y="3858603"/>
            <a:ext cx="2573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Book Antiqua"/>
                <a:cs typeface="Book Antiqua"/>
              </a:rPr>
              <a:t>Absolute mass scale?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9201" y="4293506"/>
            <a:ext cx="3018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Book Antiqua"/>
                <a:cs typeface="Book Antiqua"/>
              </a:rPr>
              <a:t>Neutrino ≠ antineutrino?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6672" y="3479890"/>
            <a:ext cx="1704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Book Antiqua"/>
                <a:cs typeface="Book Antiqua"/>
              </a:rPr>
              <a:t>CP violation?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9201" y="3049333"/>
            <a:ext cx="1934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 Antiqua"/>
                <a:cs typeface="Book Antiqua"/>
              </a:rPr>
              <a:t>Mass ordering?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2603" y="5161037"/>
            <a:ext cx="2312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Book Antiqua"/>
                <a:cs typeface="Book Antiqua"/>
              </a:rPr>
              <a:t>8. Other surprises?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765" y="2161375"/>
            <a:ext cx="549907" cy="5104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7455" y="4702581"/>
            <a:ext cx="2161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Book Antiqua"/>
                <a:cs typeface="Book Antiqua"/>
              </a:rPr>
              <a:t>Sterile neutrinos?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1423" y="2632976"/>
            <a:ext cx="2654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 Antiqua"/>
                <a:cs typeface="Book Antiqua"/>
              </a:rPr>
              <a:t>Precise mixing matrix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23874" y="2833031"/>
            <a:ext cx="2111891" cy="1025572"/>
            <a:chOff x="1223874" y="2833031"/>
            <a:chExt cx="2111891" cy="1025572"/>
          </a:xfrm>
        </p:grpSpPr>
        <p:sp>
          <p:nvSpPr>
            <p:cNvPr id="16" name="Left Brace 15"/>
            <p:cNvSpPr/>
            <p:nvPr/>
          </p:nvSpPr>
          <p:spPr>
            <a:xfrm>
              <a:off x="3052674" y="2833031"/>
              <a:ext cx="283091" cy="1025572"/>
            </a:xfrm>
            <a:prstGeom prst="leftBrace">
              <a:avLst>
                <a:gd name="adj1" fmla="val 65334"/>
                <a:gd name="adj2" fmla="val 47902"/>
              </a:avLst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23874" y="2890018"/>
              <a:ext cx="2111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</a:rPr>
                <a:t>Oscillation experiments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30836" y="3933098"/>
            <a:ext cx="2111891" cy="760518"/>
            <a:chOff x="1230836" y="3933098"/>
            <a:chExt cx="2111891" cy="760518"/>
          </a:xfrm>
        </p:grpSpPr>
        <p:sp>
          <p:nvSpPr>
            <p:cNvPr id="18" name="Left Brace 17"/>
            <p:cNvSpPr/>
            <p:nvPr/>
          </p:nvSpPr>
          <p:spPr>
            <a:xfrm>
              <a:off x="3054369" y="3933098"/>
              <a:ext cx="283091" cy="760518"/>
            </a:xfrm>
            <a:prstGeom prst="leftBrace">
              <a:avLst>
                <a:gd name="adj1" fmla="val 45343"/>
                <a:gd name="adj2" fmla="val 47902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30836" y="4052849"/>
              <a:ext cx="2111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Next lecture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23873" y="4699372"/>
            <a:ext cx="211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Next Friday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6171"/>
            <a:ext cx="8375501" cy="1325563"/>
          </a:xfrm>
        </p:spPr>
        <p:txBody>
          <a:bodyPr/>
          <a:lstStyle/>
          <a:p>
            <a:r>
              <a:rPr lang="en-US" dirty="0" smtClean="0"/>
              <a:t>Mass Ordering and </a:t>
            </a:r>
            <a:r>
              <a:rPr lang="en-US" smtClean="0"/>
              <a:t>CP Violation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28" y="1210219"/>
            <a:ext cx="7886700" cy="786114"/>
          </a:xfrm>
        </p:spPr>
        <p:txBody>
          <a:bodyPr/>
          <a:lstStyle/>
          <a:p>
            <a:r>
              <a:rPr lang="en-US" dirty="0" smtClean="0"/>
              <a:t>Is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the mass state that couples most to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the heaviest or the lightest of the neutrino masses?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90" y="2005298"/>
            <a:ext cx="5654787" cy="292047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6828" y="5107222"/>
            <a:ext cx="8827322" cy="786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Is CP symmetry </a:t>
            </a:r>
            <a:r>
              <a:rPr lang="mr-IN" dirty="0" smtClean="0"/>
              <a:t>–</a:t>
            </a:r>
            <a:r>
              <a:rPr lang="en-US" dirty="0" smtClean="0"/>
              <a:t> invariance under charge conjugation + mirror inversion </a:t>
            </a:r>
            <a:r>
              <a:rPr lang="mr-IN" dirty="0" smtClean="0"/>
              <a:t>–</a:t>
            </a:r>
            <a:r>
              <a:rPr lang="en-US" dirty="0" smtClean="0"/>
              <a:t> conserved in the neutrino sector?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397016" cy="1325563"/>
          </a:xfrm>
        </p:spPr>
        <p:txBody>
          <a:bodyPr/>
          <a:lstStyle/>
          <a:p>
            <a:r>
              <a:rPr lang="en-US" dirty="0" smtClean="0"/>
              <a:t>Oscillation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74" y="1139504"/>
            <a:ext cx="8784292" cy="921307"/>
          </a:xfrm>
        </p:spPr>
        <p:txBody>
          <a:bodyPr>
            <a:normAutofit/>
          </a:bodyPr>
          <a:lstStyle/>
          <a:p>
            <a:r>
              <a:rPr lang="en-US" dirty="0" smtClean="0"/>
              <a:t>Worldwide program working toward precision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16" y="1628022"/>
            <a:ext cx="7573384" cy="4952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27296" y="3946825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Slide: </a:t>
            </a:r>
          </a:p>
          <a:p>
            <a:r>
              <a:rPr lang="en-US" i="1" dirty="0" smtClean="0"/>
              <a:t>Mariam </a:t>
            </a:r>
            <a:r>
              <a:rPr lang="en-US" i="1" dirty="0" err="1" smtClean="0"/>
              <a:t>Tórtola</a:t>
            </a:r>
            <a:endParaRPr lang="en-US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4026443" y="2465067"/>
            <a:ext cx="2335972" cy="1345830"/>
            <a:chOff x="4026443" y="2465067"/>
            <a:chExt cx="2335972" cy="1345830"/>
          </a:xfrm>
        </p:grpSpPr>
        <p:sp>
          <p:nvSpPr>
            <p:cNvPr id="9" name="TextBox 8"/>
            <p:cNvSpPr txBox="1"/>
            <p:nvPr/>
          </p:nvSpPr>
          <p:spPr>
            <a:xfrm>
              <a:off x="4026443" y="3164566"/>
              <a:ext cx="233597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Fits change based on mass ordering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Donut 7"/>
            <p:cNvSpPr/>
            <p:nvPr/>
          </p:nvSpPr>
          <p:spPr>
            <a:xfrm>
              <a:off x="4121978" y="2465067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93698" y="3504536"/>
            <a:ext cx="2856545" cy="986303"/>
            <a:chOff x="4121978" y="2247391"/>
            <a:chExt cx="2856545" cy="986303"/>
          </a:xfrm>
        </p:grpSpPr>
        <p:sp>
          <p:nvSpPr>
            <p:cNvPr id="12" name="TextBox 11"/>
            <p:cNvSpPr txBox="1"/>
            <p:nvPr/>
          </p:nvSpPr>
          <p:spPr>
            <a:xfrm>
              <a:off x="5147794" y="2247391"/>
              <a:ext cx="183072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Is this mixing angle maximal?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3" name="Donut 12"/>
            <p:cNvSpPr/>
            <p:nvPr/>
          </p:nvSpPr>
          <p:spPr>
            <a:xfrm>
              <a:off x="4121978" y="2465067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99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Hints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32" y="1223639"/>
            <a:ext cx="8938336" cy="932707"/>
          </a:xfrm>
        </p:spPr>
        <p:txBody>
          <a:bodyPr/>
          <a:lstStyle/>
          <a:p>
            <a:r>
              <a:rPr lang="en-US" dirty="0" smtClean="0"/>
              <a:t>Several experiments favor normal ordering </a:t>
            </a:r>
            <a:r>
              <a:rPr lang="mr-IN" dirty="0" smtClean="0"/>
              <a:t>–</a:t>
            </a:r>
            <a:r>
              <a:rPr lang="en-US" dirty="0" smtClean="0"/>
              <a:t> but not by much</a:t>
            </a:r>
          </a:p>
          <a:p>
            <a:r>
              <a:rPr lang="en-US" dirty="0" smtClean="0"/>
              <a:t>Careful joint analyses are beginning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85" y="2115402"/>
            <a:ext cx="7438030" cy="4317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25298" y="6367172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Slide</a:t>
            </a:r>
            <a:r>
              <a:rPr lang="en-US" i="1" smtClean="0"/>
              <a:t>: Mariam </a:t>
            </a:r>
            <a:r>
              <a:rPr lang="en-US" i="1" dirty="0" err="1" smtClean="0"/>
              <a:t>Tórtola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09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Neutrinos for Poets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8132-C908-9E47-B380-964BD6409B77}" type="slidenum">
              <a:t>4</a:t>
            </a:fld>
            <a:endParaRPr lang="en-US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85374" y="2424793"/>
            <a:ext cx="6646926" cy="25243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²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dirty="0"/>
              <a:t>Neutrinos, they are very small. </a:t>
            </a:r>
            <a:br>
              <a:rPr lang="en-US" sz="2400" dirty="0"/>
            </a:br>
            <a:r>
              <a:rPr lang="en-US" sz="2400" dirty="0"/>
              <a:t>They have no charge and have no mass </a:t>
            </a:r>
            <a:br>
              <a:rPr lang="en-US" sz="2400" dirty="0"/>
            </a:br>
            <a:r>
              <a:rPr lang="en-US" sz="2400" dirty="0"/>
              <a:t>And do not interact at all. </a:t>
            </a:r>
            <a:br>
              <a:rPr lang="en-US" sz="2400" dirty="0"/>
            </a:br>
            <a:r>
              <a:rPr lang="en-US" sz="2400" dirty="0"/>
              <a:t>The earth is just a silly ball </a:t>
            </a:r>
            <a:br>
              <a:rPr lang="en-US" sz="2400" dirty="0"/>
            </a:br>
            <a:r>
              <a:rPr lang="en-US" sz="2400" dirty="0"/>
              <a:t>To them, through which they simply pass...</a:t>
            </a:r>
          </a:p>
          <a:p>
            <a:pPr marL="0" indent="0" algn="r">
              <a:buFont typeface="Wingdings" charset="2"/>
              <a:buNone/>
            </a:pPr>
            <a:r>
              <a:rPr lang="en-US" sz="2400" dirty="0"/>
              <a:t>-- John Updike, “Cosmic Gall” (1960)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54837" y="1516779"/>
            <a:ext cx="3915254" cy="1353869"/>
            <a:chOff x="3054837" y="1516779"/>
            <a:chExt cx="3915254" cy="1353869"/>
          </a:xfrm>
        </p:grpSpPr>
        <p:sp>
          <p:nvSpPr>
            <p:cNvPr id="11" name="Rectangle 10"/>
            <p:cNvSpPr/>
            <p:nvPr/>
          </p:nvSpPr>
          <p:spPr>
            <a:xfrm>
              <a:off x="3054837" y="2491629"/>
              <a:ext cx="1487597" cy="379019"/>
            </a:xfrm>
            <a:prstGeom prst="rect">
              <a:avLst/>
            </a:prstGeom>
            <a:solidFill>
              <a:srgbClr val="AFCDFC">
                <a:alpha val="2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54477" y="1516779"/>
              <a:ext cx="16156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0070C0"/>
                  </a:solidFill>
                  <a:latin typeface="Chalkduster"/>
                  <a:cs typeface="Chalkduster"/>
                </a:rPr>
                <a:t>Leptons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4478304" y="1938286"/>
              <a:ext cx="933467" cy="657987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32425" y="1692064"/>
            <a:ext cx="2668164" cy="1538063"/>
            <a:chOff x="532425" y="1692064"/>
            <a:chExt cx="2668164" cy="1538063"/>
          </a:xfrm>
        </p:grpSpPr>
        <p:sp>
          <p:nvSpPr>
            <p:cNvPr id="16" name="Rectangle 15"/>
            <p:cNvSpPr/>
            <p:nvPr/>
          </p:nvSpPr>
          <p:spPr>
            <a:xfrm>
              <a:off x="1777655" y="2851108"/>
              <a:ext cx="1422934" cy="379019"/>
            </a:xfrm>
            <a:prstGeom prst="rect">
              <a:avLst/>
            </a:prstGeom>
            <a:solidFill>
              <a:srgbClr val="AFCDFC">
                <a:alpha val="2470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2425" y="1692064"/>
              <a:ext cx="154893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0070C0"/>
                  </a:solidFill>
                  <a:latin typeface="Chalkduster"/>
                  <a:cs typeface="Chalkduster"/>
                </a:rPr>
                <a:t>Neutral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777656" y="2162635"/>
              <a:ext cx="447173" cy="78776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58117" y="3206853"/>
            <a:ext cx="3589978" cy="2320673"/>
            <a:chOff x="258117" y="3206853"/>
            <a:chExt cx="3589978" cy="2320673"/>
          </a:xfrm>
        </p:grpSpPr>
        <p:sp>
          <p:nvSpPr>
            <p:cNvPr id="26" name="Rectangle 25"/>
            <p:cNvSpPr/>
            <p:nvPr/>
          </p:nvSpPr>
          <p:spPr>
            <a:xfrm>
              <a:off x="1037407" y="3206853"/>
              <a:ext cx="2810688" cy="37901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8117" y="5035083"/>
              <a:ext cx="35899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rgbClr val="800000"/>
                  </a:solidFill>
                  <a:latin typeface="Chalkduster"/>
                  <a:cs typeface="Chalkduster"/>
                </a:rPr>
                <a:t>Weak interactions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330482" y="3513740"/>
              <a:ext cx="750876" cy="1619905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532204" y="2851108"/>
            <a:ext cx="4404353" cy="980985"/>
            <a:chOff x="4532204" y="2851108"/>
            <a:chExt cx="4404353" cy="980985"/>
          </a:xfrm>
        </p:grpSpPr>
        <p:sp>
          <p:nvSpPr>
            <p:cNvPr id="25" name="Rectangle 24"/>
            <p:cNvSpPr/>
            <p:nvPr/>
          </p:nvSpPr>
          <p:spPr>
            <a:xfrm>
              <a:off x="4532204" y="2851108"/>
              <a:ext cx="1187422" cy="37901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28043" y="3339650"/>
              <a:ext cx="40085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rgbClr val="800000"/>
                  </a:solidFill>
                  <a:latin typeface="Chalkduster"/>
                  <a:cs typeface="Chalkduster"/>
                </a:rPr>
                <a:t>Now we know better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5619734" y="3120521"/>
              <a:ext cx="933466" cy="393219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85374" y="3585872"/>
            <a:ext cx="5655837" cy="1845915"/>
            <a:chOff x="324964" y="3595677"/>
            <a:chExt cx="5655837" cy="1845915"/>
          </a:xfrm>
        </p:grpSpPr>
        <p:sp>
          <p:nvSpPr>
            <p:cNvPr id="23" name="Rectangle 22"/>
            <p:cNvSpPr/>
            <p:nvPr/>
          </p:nvSpPr>
          <p:spPr>
            <a:xfrm>
              <a:off x="324964" y="3595677"/>
              <a:ext cx="3751230" cy="379019"/>
            </a:xfrm>
            <a:prstGeom prst="rect">
              <a:avLst/>
            </a:prstGeom>
            <a:solidFill>
              <a:srgbClr val="AFCDFC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4965" y="3975921"/>
              <a:ext cx="1164414" cy="379019"/>
            </a:xfrm>
            <a:prstGeom prst="rect">
              <a:avLst/>
            </a:prstGeom>
            <a:solidFill>
              <a:srgbClr val="AFCDFC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605866" y="3974697"/>
              <a:ext cx="2374935" cy="1466895"/>
              <a:chOff x="85923" y="1302148"/>
              <a:chExt cx="2374935" cy="146689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845979" y="2276600"/>
                <a:ext cx="161487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  <a:latin typeface="Chalkduster"/>
                    <a:cs typeface="Chalkduster"/>
                  </a:rPr>
                  <a:t>Correct</a:t>
                </a: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85923" y="1302148"/>
                <a:ext cx="760056" cy="115894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659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6171"/>
            <a:ext cx="8227793" cy="1325563"/>
          </a:xfrm>
        </p:spPr>
        <p:txBody>
          <a:bodyPr/>
          <a:lstStyle/>
          <a:p>
            <a:r>
              <a:rPr lang="en-US" smtClean="0"/>
              <a:t>Closing in on the Mass Ordering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903"/>
            <a:ext cx="9144000" cy="4954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109497"/>
            <a:ext cx="428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Slide from </a:t>
            </a:r>
            <a:r>
              <a:rPr lang="en-US" i="1" dirty="0" err="1" smtClean="0"/>
              <a:t>Takaaki</a:t>
            </a:r>
            <a:r>
              <a:rPr lang="en-US" i="1" dirty="0" smtClean="0"/>
              <a:t> </a:t>
            </a:r>
            <a:r>
              <a:rPr lang="en-US" i="1" dirty="0" err="1" smtClean="0"/>
              <a:t>Kajita</a:t>
            </a:r>
            <a:r>
              <a:rPr lang="en-US" i="1" dirty="0" smtClean="0"/>
              <a:t>, Neutrino 2018</a:t>
            </a:r>
            <a:endParaRPr lang="en-US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Generation: DUNE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62" y="1113796"/>
            <a:ext cx="8277387" cy="2153192"/>
          </a:xfrm>
        </p:spPr>
        <p:txBody>
          <a:bodyPr>
            <a:normAutofit/>
          </a:bodyPr>
          <a:lstStyle/>
          <a:p>
            <a:r>
              <a:rPr lang="en-US" dirty="0" smtClean="0"/>
              <a:t>40-kton </a:t>
            </a:r>
            <a:r>
              <a:rPr lang="en-US" dirty="0" err="1" smtClean="0"/>
              <a:t>LAr</a:t>
            </a:r>
            <a:r>
              <a:rPr lang="en-US" dirty="0" smtClean="0"/>
              <a:t> time-projection chamber to measure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 disappearance and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</a:t>
            </a:r>
          </a:p>
          <a:p>
            <a:r>
              <a:rPr lang="en-US" dirty="0" smtClean="0"/>
              <a:t>Start investigating mass ordering, CP violation when beam comes on in 2026</a:t>
            </a:r>
          </a:p>
          <a:p>
            <a:pPr lvl="1"/>
            <a:r>
              <a:rPr lang="en-US" dirty="0" smtClean="0"/>
              <a:t>Head start on physics with solar, atmospheric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57" y="3008188"/>
            <a:ext cx="7166212" cy="3572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1624" y="571413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Near detector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5779" y="62503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ar detector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9914" y="501037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(Illinois)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01037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(South Dakota)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Generation: </a:t>
            </a:r>
            <a:r>
              <a:rPr lang="en-US" dirty="0" smtClean="0"/>
              <a:t>Hyper-K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569" y="1193068"/>
            <a:ext cx="8788306" cy="4351338"/>
          </a:xfrm>
        </p:spPr>
        <p:txBody>
          <a:bodyPr/>
          <a:lstStyle/>
          <a:p>
            <a:r>
              <a:rPr lang="en-US" dirty="0" smtClean="0"/>
              <a:t>186-kton water Cerenkov detector</a:t>
            </a:r>
          </a:p>
          <a:p>
            <a:pPr lvl="1"/>
            <a:r>
              <a:rPr lang="en-US" dirty="0" smtClean="0"/>
              <a:t>Also sensitive to proton decay among other physics</a:t>
            </a:r>
          </a:p>
          <a:p>
            <a:r>
              <a:rPr lang="en-US" dirty="0" smtClean="0"/>
              <a:t>Beam + detector online 2026</a:t>
            </a:r>
          </a:p>
          <a:p>
            <a:pPr lvl="1"/>
            <a:r>
              <a:rPr lang="en-US" dirty="0" smtClean="0"/>
              <a:t>Non-beam studies before that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4145"/>
            <a:ext cx="9144000" cy="2846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71149"/>
            <a:ext cx="237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Plus (maybe) </a:t>
            </a:r>
            <a:r>
              <a:rPr lang="en-US" dirty="0" smtClean="0"/>
              <a:t>a very far detector in </a:t>
            </a:r>
            <a:r>
              <a:rPr lang="en-US" smtClean="0"/>
              <a:t>South Korea?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Generation: </a:t>
            </a:r>
            <a:r>
              <a:rPr lang="en-US" dirty="0" smtClean="0"/>
              <a:t>JUNO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50" y="1196344"/>
            <a:ext cx="8610886" cy="1331995"/>
          </a:xfrm>
        </p:spPr>
        <p:txBody>
          <a:bodyPr/>
          <a:lstStyle/>
          <a:p>
            <a:r>
              <a:rPr lang="en-US" dirty="0" smtClean="0"/>
              <a:t>JUNO will use reactor neutrinos (not accelerator)</a:t>
            </a:r>
          </a:p>
          <a:p>
            <a:pPr lvl="1"/>
            <a:r>
              <a:rPr lang="en-US" dirty="0" smtClean="0"/>
              <a:t>Complementary neutrino source (and detection method)</a:t>
            </a:r>
          </a:p>
          <a:p>
            <a:r>
              <a:rPr lang="en-US" dirty="0" smtClean="0"/>
              <a:t>Data-taking targeted to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8339"/>
            <a:ext cx="9144000" cy="3903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7548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Graphics: </a:t>
            </a:r>
            <a:r>
              <a:rPr lang="en-US" i="1" dirty="0" err="1" smtClean="0"/>
              <a:t>Björn</a:t>
            </a:r>
            <a:r>
              <a:rPr lang="en-US" i="1" dirty="0" smtClean="0"/>
              <a:t> </a:t>
            </a:r>
            <a:r>
              <a:rPr lang="en-US" i="1" dirty="0" err="1" smtClean="0"/>
              <a:t>Wonsack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7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Sterile Neutrinos?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93" y="1206233"/>
            <a:ext cx="8594864" cy="5327147"/>
          </a:xfrm>
        </p:spPr>
        <p:txBody>
          <a:bodyPr>
            <a:normAutofit/>
          </a:bodyPr>
          <a:lstStyle/>
          <a:p>
            <a:r>
              <a:rPr lang="en-US" dirty="0" smtClean="0"/>
              <a:t>Not all oscillation results are entirely consistent with the standard 3-neutrino picture</a:t>
            </a:r>
          </a:p>
          <a:p>
            <a:pPr lvl="1"/>
            <a:r>
              <a:rPr lang="en-US" dirty="0" smtClean="0"/>
              <a:t>Why don’t measured reactor fluxes match predictions?</a:t>
            </a:r>
          </a:p>
          <a:p>
            <a:pPr lvl="1"/>
            <a:r>
              <a:rPr lang="en-US" dirty="0" smtClean="0"/>
              <a:t>What is the measured bump in reactor antineutrino spectrum at 5 MeV?</a:t>
            </a:r>
          </a:p>
          <a:p>
            <a:pPr lvl="1"/>
            <a:r>
              <a:rPr lang="en-US" dirty="0" smtClean="0"/>
              <a:t>Why </a:t>
            </a:r>
            <a:r>
              <a:rPr lang="en-US" dirty="0"/>
              <a:t>does </a:t>
            </a:r>
            <a:r>
              <a:rPr lang="en-US" dirty="0" err="1"/>
              <a:t>MiniBooNE</a:t>
            </a:r>
            <a:r>
              <a:rPr lang="en-US" dirty="0"/>
              <a:t> </a:t>
            </a:r>
            <a:r>
              <a:rPr lang="en-US" dirty="0" smtClean="0"/>
              <a:t>see too many electron neutrinos?</a:t>
            </a:r>
          </a:p>
          <a:p>
            <a:pPr lvl="2"/>
            <a:r>
              <a:rPr lang="mr-IN" dirty="0"/>
              <a:t>arXiv:1805.12028 [</a:t>
            </a:r>
            <a:r>
              <a:rPr lang="mr-IN" dirty="0" err="1"/>
              <a:t>hep-ex</a:t>
            </a:r>
            <a:r>
              <a:rPr lang="mr-IN" dirty="0" smtClean="0"/>
              <a:t>]</a:t>
            </a:r>
            <a:endParaRPr lang="en-US" dirty="0" smtClean="0"/>
          </a:p>
          <a:p>
            <a:r>
              <a:rPr lang="en-US" dirty="0" smtClean="0"/>
              <a:t>One possible explanation: </a:t>
            </a:r>
            <a:r>
              <a:rPr lang="en-US" b="1" i="1" dirty="0" smtClean="0"/>
              <a:t>sterile</a:t>
            </a:r>
            <a:r>
              <a:rPr lang="en-US" dirty="0" smtClean="0"/>
              <a:t> neutrinos with no weak charge, that mix with the active (</a:t>
            </a:r>
            <a:r>
              <a:rPr lang="en-US" dirty="0" err="1" smtClean="0"/>
              <a:t>e,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 smtClean="0"/>
              <a:t>) flavors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165026">
            <a:off x="805534" y="5193987"/>
            <a:ext cx="294022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Michelle </a:t>
            </a:r>
            <a:r>
              <a:rPr lang="en-US" sz="2400" dirty="0" err="1" smtClean="0"/>
              <a:t>Dolinski</a:t>
            </a:r>
            <a:endParaRPr lang="en-US" sz="2400" dirty="0" smtClean="0"/>
          </a:p>
          <a:p>
            <a:pPr algn="ctr"/>
            <a:r>
              <a:rPr lang="en-US" sz="2400" dirty="0"/>
              <a:t>S</a:t>
            </a:r>
            <a:r>
              <a:rPr lang="en-US" sz="2400" dirty="0" smtClean="0"/>
              <a:t>eminar next Friday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068418" y="5009322"/>
            <a:ext cx="4810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Comprehensive (but slightly out of date) review at </a:t>
            </a:r>
            <a:r>
              <a:rPr lang="pt-BR" sz="2400" dirty="0" smtClean="0"/>
              <a:t>arXiv:1204.5379 [</a:t>
            </a:r>
            <a:r>
              <a:rPr lang="pt-BR" sz="2400" dirty="0" err="1" smtClean="0"/>
              <a:t>hep-ph</a:t>
            </a:r>
            <a:r>
              <a:rPr lang="pt-BR" sz="2400" dirty="0" smtClean="0"/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3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Shameless Advertisement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group is hiring a postdoc to work on:</a:t>
            </a:r>
          </a:p>
          <a:p>
            <a:pPr lvl="1"/>
            <a:r>
              <a:rPr lang="en-US" dirty="0" smtClean="0"/>
              <a:t>KATRIN</a:t>
            </a:r>
          </a:p>
          <a:p>
            <a:pPr lvl="2"/>
            <a:r>
              <a:rPr lang="en-US" dirty="0" smtClean="0"/>
              <a:t>Direct measurement of neutrino mass </a:t>
            </a:r>
            <a:r>
              <a:rPr lang="mr-IN" dirty="0" smtClean="0"/>
              <a:t>–</a:t>
            </a:r>
            <a:r>
              <a:rPr lang="en-US" dirty="0" smtClean="0"/>
              <a:t> see lecture after lunch</a:t>
            </a:r>
          </a:p>
          <a:p>
            <a:pPr lvl="1"/>
            <a:r>
              <a:rPr lang="en-US" dirty="0" smtClean="0"/>
              <a:t>COHERENT</a:t>
            </a:r>
          </a:p>
          <a:p>
            <a:pPr lvl="2"/>
            <a:r>
              <a:rPr lang="en-US" dirty="0" err="1" smtClean="0"/>
              <a:t>CEvNS</a:t>
            </a:r>
            <a:r>
              <a:rPr lang="en-US" dirty="0" smtClean="0"/>
              <a:t> measurements on multiple nuclei</a:t>
            </a:r>
          </a:p>
          <a:p>
            <a:r>
              <a:rPr lang="en-US" dirty="0" smtClean="0"/>
              <a:t>Apply on </a:t>
            </a:r>
            <a:r>
              <a:rPr lang="en-US" dirty="0" err="1" smtClean="0"/>
              <a:t>Interfolio</a:t>
            </a:r>
            <a:r>
              <a:rPr lang="en-US" dirty="0" smtClean="0"/>
              <a:t> by July 17 for full consideration:</a:t>
            </a:r>
          </a:p>
          <a:p>
            <a:pPr lvl="1"/>
            <a:r>
              <a:rPr lang="en-US" dirty="0"/>
              <a:t> </a:t>
            </a:r>
            <a:r>
              <a:rPr lang="en-US" dirty="0">
                <a:solidFill>
                  <a:srgbClr val="4D6BF9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rgbClr val="4D6BF9"/>
                </a:solidFill>
                <a:hlinkClick r:id="rId2"/>
              </a:rPr>
              <a:t>apply.interfolio.com/5143</a:t>
            </a:r>
            <a:endParaRPr lang="en-US" dirty="0" smtClean="0">
              <a:solidFill>
                <a:srgbClr val="4D6BF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Neutrino sources</a:t>
            </a:r>
          </a:p>
          <a:p>
            <a:pPr lvl="1"/>
            <a:r>
              <a:rPr lang="en-US" dirty="0" smtClean="0"/>
              <a:t>Fission reactors</a:t>
            </a:r>
          </a:p>
          <a:p>
            <a:pPr lvl="1"/>
            <a:r>
              <a:rPr lang="en-US" dirty="0" smtClean="0"/>
              <a:t>The Sun</a:t>
            </a:r>
          </a:p>
          <a:p>
            <a:pPr lvl="1"/>
            <a:r>
              <a:rPr lang="en-US" dirty="0" smtClean="0"/>
              <a:t>Accelerators</a:t>
            </a:r>
          </a:p>
          <a:p>
            <a:pPr lvl="1"/>
            <a:r>
              <a:rPr lang="en-US" dirty="0" smtClean="0"/>
              <a:t>The atmosphere</a:t>
            </a:r>
          </a:p>
          <a:p>
            <a:pPr lvl="1"/>
            <a:r>
              <a:rPr lang="en-US" dirty="0" smtClean="0"/>
              <a:t>Outside the solar system</a:t>
            </a:r>
          </a:p>
          <a:p>
            <a:r>
              <a:rPr lang="en-US" dirty="0" smtClean="0"/>
              <a:t>Neutrino detectors</a:t>
            </a:r>
          </a:p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Neutrino?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179692"/>
            <a:ext cx="8788400" cy="4351338"/>
          </a:xfrm>
        </p:spPr>
        <p:txBody>
          <a:bodyPr/>
          <a:lstStyle/>
          <a:p>
            <a:r>
              <a:rPr lang="en-US" dirty="0" smtClean="0"/>
              <a:t>Two different neutrino bases: flavor and mass</a:t>
            </a:r>
          </a:p>
          <a:p>
            <a:pPr lvl="1"/>
            <a:r>
              <a:rPr lang="en-US" dirty="0" smtClean="0"/>
              <a:t>Each flavor state is associated with a charged lepton     (e,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 smtClean="0"/>
              <a:t>) in charged-current interactions</a:t>
            </a:r>
          </a:p>
          <a:p>
            <a:pPr lvl="1"/>
            <a:r>
              <a:rPr lang="en-US" dirty="0" smtClean="0"/>
              <a:t>Each mass state is a superposition of flavor states</a:t>
            </a:r>
          </a:p>
          <a:p>
            <a:r>
              <a:rPr lang="en-US" dirty="0" smtClean="0"/>
              <a:t>We’ll consider neutrino sources based on </a:t>
            </a:r>
            <a:r>
              <a:rPr lang="en-US" b="1" dirty="0" smtClean="0"/>
              <a:t>flavor</a:t>
            </a:r>
            <a:r>
              <a:rPr lang="en-US" dirty="0" smtClean="0"/>
              <a:t> and </a:t>
            </a:r>
            <a:r>
              <a:rPr lang="en-US" b="1" dirty="0" smtClean="0"/>
              <a:t>energy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114374"/>
            <a:ext cx="6769100" cy="34959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Parno</a:t>
            </a:r>
            <a:r>
              <a:rPr lang="en-US" dirty="0" smtClean="0"/>
              <a:t> -- Experimental Neutrino Physics I -- NNPSS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-6171"/>
            <a:ext cx="8597900" cy="1325563"/>
          </a:xfrm>
        </p:spPr>
        <p:txBody>
          <a:bodyPr/>
          <a:lstStyle/>
          <a:p>
            <a:r>
              <a:rPr lang="en-US" dirty="0" smtClean="0"/>
              <a:t>Neutrinos from Nuclear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97" y="1182709"/>
            <a:ext cx="8621367" cy="42378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Fission reactors produce electron antineutrinos at a few MeV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https://prospect.yale.edu/sites/default/files/fissionreactor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6493"/>
            <a:ext cx="9029700" cy="5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70382" y="2047428"/>
            <a:ext cx="2908854" cy="4389490"/>
            <a:chOff x="1570382" y="2047428"/>
            <a:chExt cx="2908854" cy="4389490"/>
          </a:xfrm>
        </p:grpSpPr>
        <p:sp>
          <p:nvSpPr>
            <p:cNvPr id="6" name="Donut 5"/>
            <p:cNvSpPr/>
            <p:nvPr/>
          </p:nvSpPr>
          <p:spPr>
            <a:xfrm>
              <a:off x="2160104" y="2676938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nut 7"/>
            <p:cNvSpPr/>
            <p:nvPr/>
          </p:nvSpPr>
          <p:spPr>
            <a:xfrm>
              <a:off x="2663687" y="2431742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3167270" y="2186546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3604592" y="2047428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Donut 10"/>
            <p:cNvSpPr/>
            <p:nvPr/>
          </p:nvSpPr>
          <p:spPr>
            <a:xfrm>
              <a:off x="1570382" y="4628703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Donut 11"/>
            <p:cNvSpPr/>
            <p:nvPr/>
          </p:nvSpPr>
          <p:spPr>
            <a:xfrm>
              <a:off x="1722782" y="5135615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Donut 12"/>
            <p:cNvSpPr/>
            <p:nvPr/>
          </p:nvSpPr>
          <p:spPr>
            <a:xfrm>
              <a:off x="1875182" y="5668291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Donut 13"/>
            <p:cNvSpPr/>
            <p:nvPr/>
          </p:nvSpPr>
          <p:spPr>
            <a:xfrm>
              <a:off x="2782957" y="5094835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Donut 14"/>
            <p:cNvSpPr/>
            <p:nvPr/>
          </p:nvSpPr>
          <p:spPr>
            <a:xfrm>
              <a:off x="3207027" y="5572956"/>
              <a:ext cx="874644" cy="768627"/>
            </a:xfrm>
            <a:prstGeom prst="donut">
              <a:avLst>
                <a:gd name="adj" fmla="val 54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8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from the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" y="1183303"/>
            <a:ext cx="7886700" cy="1015162"/>
          </a:xfrm>
        </p:spPr>
        <p:txBody>
          <a:bodyPr/>
          <a:lstStyle/>
          <a:p>
            <a:r>
              <a:rPr lang="en-US" dirty="0" smtClean="0"/>
              <a:t>At its core, the Sun is a fusion reactor 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141" y="3162895"/>
            <a:ext cx="4239735" cy="3089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1266" y="539903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Graphic: Oleg Smirnov</a:t>
            </a:r>
            <a:endParaRPr lang="en-US" i="1"/>
          </a:p>
        </p:txBody>
      </p:sp>
      <p:sp>
        <p:nvSpPr>
          <p:cNvPr id="12" name="TextBox 11"/>
          <p:cNvSpPr txBox="1"/>
          <p:nvPr/>
        </p:nvSpPr>
        <p:spPr>
          <a:xfrm>
            <a:off x="5146318" y="5999547"/>
            <a:ext cx="4331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smtClean="0"/>
              <a:t>0.1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6823" y="6016854"/>
            <a:ext cx="251863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000" dirty="0" smtClean="0"/>
          </a:p>
          <a:p>
            <a:r>
              <a:rPr lang="en-US" dirty="0" smtClean="0"/>
              <a:t>Neutrino energy (MeV)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44956" y="6002624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195724" y="6005067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162395" y="4773750"/>
            <a:ext cx="1598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Flux (cm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3013" y="2023728"/>
            <a:ext cx="4775790" cy="3470605"/>
            <a:chOff x="138256" y="2045119"/>
            <a:chExt cx="6134100" cy="4457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256" y="2045119"/>
              <a:ext cx="6134100" cy="44577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68400" y="4787900"/>
              <a:ext cx="1155700" cy="144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582615" y="1853610"/>
            <a:ext cx="4689231" cy="1905420"/>
            <a:chOff x="1582615" y="1423303"/>
            <a:chExt cx="4689231" cy="1905420"/>
          </a:xfrm>
        </p:grpSpPr>
        <p:cxnSp>
          <p:nvCxnSpPr>
            <p:cNvPr id="18" name="Elbow Connector 17"/>
            <p:cNvCxnSpPr/>
            <p:nvPr/>
          </p:nvCxnSpPr>
          <p:spPr>
            <a:xfrm>
              <a:off x="1582615" y="1758462"/>
              <a:ext cx="4689231" cy="1570261"/>
            </a:xfrm>
            <a:prstGeom prst="bentConnector3">
              <a:avLst>
                <a:gd name="adj1" fmla="val 1925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892300" y="142330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90886" y="1908019"/>
            <a:ext cx="2449314" cy="2333044"/>
            <a:chOff x="4690886" y="1477712"/>
            <a:chExt cx="2449314" cy="2333044"/>
          </a:xfrm>
        </p:grpSpPr>
        <p:cxnSp>
          <p:nvCxnSpPr>
            <p:cNvPr id="21" name="Elbow Connector 20"/>
            <p:cNvCxnSpPr/>
            <p:nvPr/>
          </p:nvCxnSpPr>
          <p:spPr>
            <a:xfrm>
              <a:off x="4690886" y="1817594"/>
              <a:ext cx="2449314" cy="1993162"/>
            </a:xfrm>
            <a:prstGeom prst="bentConnector3">
              <a:avLst>
                <a:gd name="adj1" fmla="val 108092"/>
              </a:avLst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830422" y="147771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pep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680569" y="3855179"/>
            <a:ext cx="1513754" cy="1327166"/>
            <a:chOff x="4680569" y="3424872"/>
            <a:chExt cx="1513754" cy="1327166"/>
          </a:xfrm>
        </p:grpSpPr>
        <p:cxnSp>
          <p:nvCxnSpPr>
            <p:cNvPr id="40" name="Elbow Connector 39"/>
            <p:cNvCxnSpPr/>
            <p:nvPr/>
          </p:nvCxnSpPr>
          <p:spPr>
            <a:xfrm>
              <a:off x="4690886" y="3796589"/>
              <a:ext cx="1503437" cy="95544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680569" y="3424872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0070C0"/>
                  </a:solidFill>
                </a:rPr>
                <a:t>7</a:t>
              </a:r>
              <a:r>
                <a:rPr lang="en-US" dirty="0" smtClean="0">
                  <a:solidFill>
                    <a:srgbClr val="0070C0"/>
                  </a:solidFill>
                </a:rPr>
                <a:t>Be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136503" y="4276409"/>
            <a:ext cx="4350147" cy="547630"/>
            <a:chOff x="3136503" y="3846102"/>
            <a:chExt cx="4350147" cy="547630"/>
          </a:xfrm>
        </p:grpSpPr>
        <p:cxnSp>
          <p:nvCxnSpPr>
            <p:cNvPr id="44" name="Elbow Connector 43"/>
            <p:cNvCxnSpPr/>
            <p:nvPr/>
          </p:nvCxnSpPr>
          <p:spPr>
            <a:xfrm>
              <a:off x="3147473" y="4170692"/>
              <a:ext cx="4339177" cy="223040"/>
            </a:xfrm>
            <a:prstGeom prst="bentConnector3">
              <a:avLst>
                <a:gd name="adj1" fmla="val 37604"/>
              </a:avLst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136503" y="3846102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7030A0"/>
                  </a:solidFill>
                </a:rPr>
                <a:t>8</a:t>
              </a:r>
              <a:r>
                <a:rPr lang="en-US" dirty="0" smtClean="0">
                  <a:solidFill>
                    <a:srgbClr val="7030A0"/>
                  </a:solidFill>
                </a:rPr>
                <a:t>B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271846" y="1344311"/>
            <a:ext cx="2732305" cy="707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are all created as electron neutrinos!</a:t>
            </a:r>
            <a:endParaRPr lang="en-US" sz="20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1456755" y="5630905"/>
            <a:ext cx="6169255" cy="792290"/>
            <a:chOff x="1456755" y="5630905"/>
            <a:chExt cx="6169255" cy="792290"/>
          </a:xfrm>
        </p:grpSpPr>
        <p:sp>
          <p:nvSpPr>
            <p:cNvPr id="56" name="TextBox 55"/>
            <p:cNvSpPr txBox="1"/>
            <p:nvPr/>
          </p:nvSpPr>
          <p:spPr>
            <a:xfrm>
              <a:off x="1456755" y="6115418"/>
              <a:ext cx="298831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3</a:t>
              </a:r>
              <a:r>
                <a:rPr lang="en-US" sz="1400" dirty="0" smtClean="0"/>
                <a:t>He + p </a:t>
              </a:r>
              <a:r>
                <a:rPr lang="en-US" sz="1400" dirty="0" smtClean="0">
                  <a:sym typeface="Wingdings"/>
                </a:rPr>
                <a:t> </a:t>
              </a:r>
              <a:r>
                <a:rPr lang="en-US" sz="1400" baseline="30000" dirty="0" smtClean="0">
                  <a:sym typeface="Wingdings"/>
                </a:rPr>
                <a:t>4</a:t>
              </a:r>
              <a:r>
                <a:rPr lang="en-US" sz="1400" dirty="0" smtClean="0">
                  <a:sym typeface="Wingdings"/>
                </a:rPr>
                <a:t>He + e</a:t>
              </a:r>
              <a:r>
                <a:rPr lang="en-US" sz="1400" baseline="30000" dirty="0" smtClean="0">
                  <a:sym typeface="Wingdings"/>
                </a:rPr>
                <a:t>+</a:t>
              </a:r>
              <a:r>
                <a:rPr lang="en-US" sz="1400" dirty="0" smtClean="0">
                  <a:sym typeface="Wingdings"/>
                </a:rPr>
                <a:t> + </a:t>
              </a:r>
              <a:r>
                <a:rPr lang="en-US" sz="1400" dirty="0" smtClean="0">
                  <a:latin typeface="Symbol" charset="2"/>
                  <a:ea typeface="Symbol" charset="2"/>
                  <a:cs typeface="Symbol" charset="2"/>
                  <a:sym typeface="Wingdings"/>
                </a:rPr>
                <a:t>n</a:t>
              </a:r>
              <a:r>
                <a:rPr lang="en-US" sz="1400" baseline="-25000" dirty="0" smtClean="0">
                  <a:sym typeface="Wingdings"/>
                </a:rPr>
                <a:t>e</a:t>
              </a:r>
              <a:r>
                <a:rPr lang="en-US" sz="1400" dirty="0" smtClean="0">
                  <a:sym typeface="Wingdings"/>
                </a:rPr>
                <a:t> at 0.3 ppm</a:t>
              </a:r>
              <a:endParaRPr lang="en-US" sz="1400" baseline="-25000" dirty="0"/>
            </a:p>
          </p:txBody>
        </p:sp>
        <p:cxnSp>
          <p:nvCxnSpPr>
            <p:cNvPr id="57" name="Elbow Connector 56"/>
            <p:cNvCxnSpPr>
              <a:stCxn id="56" idx="3"/>
            </p:cNvCxnSpPr>
            <p:nvPr/>
          </p:nvCxnSpPr>
          <p:spPr>
            <a:xfrm flipV="1">
              <a:off x="4445074" y="5630905"/>
              <a:ext cx="3180936" cy="638402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90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15" y="-20830"/>
            <a:ext cx="7886700" cy="1325563"/>
          </a:xfrm>
        </p:spPr>
        <p:txBody>
          <a:bodyPr/>
          <a:lstStyle/>
          <a:p>
            <a:r>
              <a:rPr lang="en-US" dirty="0" smtClean="0"/>
              <a:t>Neutrinos from Accelerators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1" y="1286804"/>
            <a:ext cx="8401878" cy="4884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7562" y="6191241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Graphic: Kate </a:t>
            </a:r>
            <a:r>
              <a:rPr lang="en-US" i="1" dirty="0" err="1" smtClean="0"/>
              <a:t>Scholberg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6432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Corners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Corners" id="{C1C8A83E-EC81-3049-8F4F-F306374AB6B5}" vid="{4D73B7F5-BCD5-574D-817C-C09FF621C2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BlueCorners</Template>
  <TotalTime>2446</TotalTime>
  <Words>1957</Words>
  <Application>Microsoft Macintosh PowerPoint</Application>
  <PresentationFormat>On-screen Show (4:3)</PresentationFormat>
  <Paragraphs>396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.LucidaGrandeUI</vt:lpstr>
      <vt:lpstr>Book Antiqua</vt:lpstr>
      <vt:lpstr>Calibri</vt:lpstr>
      <vt:lpstr>Chalkduster</vt:lpstr>
      <vt:lpstr>Mangal</vt:lpstr>
      <vt:lpstr>Symbol</vt:lpstr>
      <vt:lpstr>Wingdings</vt:lpstr>
      <vt:lpstr>Arial</vt:lpstr>
      <vt:lpstr>BlueCorners</vt:lpstr>
      <vt:lpstr>Experimental Neutrino Physics I: Working with Neutrinos</vt:lpstr>
      <vt:lpstr>Lecture Plan</vt:lpstr>
      <vt:lpstr>The Neutrino: A “Desperate Remedy”</vt:lpstr>
      <vt:lpstr>Neutrinos for Poets</vt:lpstr>
      <vt:lpstr>Outline</vt:lpstr>
      <vt:lpstr>What Kind of Neutrino?</vt:lpstr>
      <vt:lpstr>Neutrinos from Nuclear Reactors</vt:lpstr>
      <vt:lpstr>Neutrinos from the Sun</vt:lpstr>
      <vt:lpstr>Neutrinos from Accelerators</vt:lpstr>
      <vt:lpstr>Neutrinos from Accelerators</vt:lpstr>
      <vt:lpstr>Neutrinos from the Atmosphere</vt:lpstr>
      <vt:lpstr>Neutrinos from Beyond ...</vt:lpstr>
      <vt:lpstr>Neutrino Energy Scales</vt:lpstr>
      <vt:lpstr>Neutrino Energy Scales</vt:lpstr>
      <vt:lpstr>Outline</vt:lpstr>
      <vt:lpstr>Neutrino Detection I</vt:lpstr>
      <vt:lpstr>Detecting Inverse Beta Decay</vt:lpstr>
      <vt:lpstr>CC Detection Thresholds</vt:lpstr>
      <vt:lpstr>Neutrino Detection II</vt:lpstr>
      <vt:lpstr>NC Event from Gargamelle</vt:lpstr>
      <vt:lpstr>Coherent Elastic n-N Scattering</vt:lpstr>
      <vt:lpstr>Cerenkov Detectors</vt:lpstr>
      <vt:lpstr>Particle ID with Cerenkov Light</vt:lpstr>
      <vt:lpstr>Build-Your-Own Tank</vt:lpstr>
      <vt:lpstr>Neutrino Telescopes – Natural Tanks</vt:lpstr>
      <vt:lpstr>Outline</vt:lpstr>
      <vt:lpstr>Design an Oscillation Experiment</vt:lpstr>
      <vt:lpstr>The First Clue: Homestake</vt:lpstr>
      <vt:lpstr>The First Clue: Homestake</vt:lpstr>
      <vt:lpstr>Clear Signature: Super-K</vt:lpstr>
      <vt:lpstr>Confirmation: SNO</vt:lpstr>
      <vt:lpstr>The PMNS Matrix</vt:lpstr>
      <vt:lpstr>Picking a Baseline</vt:lpstr>
      <vt:lpstr>Experimental Landscape</vt:lpstr>
      <vt:lpstr>Caveat: Energy Reconstruction</vt:lpstr>
      <vt:lpstr>Remaining Questions</vt:lpstr>
      <vt:lpstr>Mass Ordering and CP Violation</vt:lpstr>
      <vt:lpstr>Oscillation Parameters</vt:lpstr>
      <vt:lpstr>Early Hints</vt:lpstr>
      <vt:lpstr>Closing in on the Mass Ordering</vt:lpstr>
      <vt:lpstr>Next Generation: DUNE</vt:lpstr>
      <vt:lpstr>Next Generation: Hyper-K</vt:lpstr>
      <vt:lpstr>Next Generation: JUNO</vt:lpstr>
      <vt:lpstr>What About Sterile Neutrinos?</vt:lpstr>
      <vt:lpstr>A Shameless Advertisement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Parno</dc:creator>
  <cp:lastModifiedBy>Diana Parno</cp:lastModifiedBy>
  <cp:revision>103</cp:revision>
  <dcterms:created xsi:type="dcterms:W3CDTF">2018-06-20T14:32:30Z</dcterms:created>
  <dcterms:modified xsi:type="dcterms:W3CDTF">2018-06-22T07:18:43Z</dcterms:modified>
</cp:coreProperties>
</file>